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31" r:id="rId5"/>
    <p:sldMasterId id="2147484456" r:id="rId6"/>
    <p:sldMasterId id="2147484474" r:id="rId7"/>
  </p:sldMasterIdLst>
  <p:notesMasterIdLst>
    <p:notesMasterId r:id="rId17"/>
  </p:notesMasterIdLst>
  <p:handoutMasterIdLst>
    <p:handoutMasterId r:id="rId18"/>
  </p:handoutMasterIdLst>
  <p:sldIdLst>
    <p:sldId id="1518" r:id="rId8"/>
    <p:sldId id="1607" r:id="rId9"/>
    <p:sldId id="1608" r:id="rId10"/>
    <p:sldId id="1609" r:id="rId11"/>
    <p:sldId id="1610" r:id="rId12"/>
    <p:sldId id="1611" r:id="rId13"/>
    <p:sldId id="1612" r:id="rId14"/>
    <p:sldId id="1576" r:id="rId15"/>
    <p:sldId id="1596" r:id="rId16"/>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Narrative" id="{FE0D4B9F-A9B0-402A-B03A-82BEF9ECA609}">
          <p14:sldIdLst>
            <p14:sldId id="1518"/>
            <p14:sldId id="1607"/>
            <p14:sldId id="1608"/>
            <p14:sldId id="1609"/>
            <p14:sldId id="1610"/>
            <p14:sldId id="1611"/>
            <p14:sldId id="1612"/>
            <p14:sldId id="1576"/>
            <p14:sldId id="15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Dawn Hagen" initials="DH" lastIdx="1" clrIdx="7">
    <p:extLst>
      <p:ext uri="{19B8F6BF-5375-455C-9EA6-DF929625EA0E}">
        <p15:presenceInfo xmlns:p15="http://schemas.microsoft.com/office/powerpoint/2012/main" userId="Dawn Hagen" providerId="None"/>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Caitlin McCabe" initials="CM" lastIdx="9" clrIdx="4">
    <p:extLst>
      <p:ext uri="{19B8F6BF-5375-455C-9EA6-DF929625EA0E}">
        <p15:presenceInfo xmlns:p15="http://schemas.microsoft.com/office/powerpoint/2012/main" userId="S-1-5-21-124525095-708259637-1543119021-937394" providerId="AD"/>
      </p:ext>
    </p:extLst>
  </p:cmAuthor>
  <p:cmAuthor id="5" name="Sylvia Tedjo (Silver Fox)" initials="ST(F" lastIdx="9" clrIdx="5">
    <p:extLst>
      <p:ext uri="{19B8F6BF-5375-455C-9EA6-DF929625EA0E}">
        <p15:presenceInfo xmlns:p15="http://schemas.microsoft.com/office/powerpoint/2012/main" userId="Sylvia Tedjo (Silver Fox)" providerId="None"/>
      </p:ext>
    </p:extLst>
  </p:cmAuthor>
  <p:cmAuthor id="6" name="Stephanie Cohen Glass" initials="SCG" lastIdx="6" clrIdx="6">
    <p:extLst>
      <p:ext uri="{19B8F6BF-5375-455C-9EA6-DF929625EA0E}">
        <p15:presenceInfo xmlns:p15="http://schemas.microsoft.com/office/powerpoint/2012/main" userId="S-1-5-21-2127521184-1604012920-1887927527-67757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3C3C3C"/>
    <a:srgbClr val="F2F2F2"/>
    <a:srgbClr val="000000"/>
    <a:srgbClr val="1878C0"/>
    <a:srgbClr val="F85356"/>
    <a:srgbClr val="0D7ACB"/>
    <a:srgbClr val="DADADA"/>
    <a:srgbClr val="E81123"/>
    <a:srgbClr val="0871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6" autoAdjust="0"/>
    <p:restoredTop sz="58520" autoAdjust="0"/>
  </p:normalViewPr>
  <p:slideViewPr>
    <p:cSldViewPr snapToGrid="0">
      <p:cViewPr varScale="1">
        <p:scale>
          <a:sx n="52" d="100"/>
          <a:sy n="52" d="100"/>
        </p:scale>
        <p:origin x="211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422"/>
    </p:cViewPr>
  </p:sorterViewPr>
  <p:notesViewPr>
    <p:cSldViewPr snapToGrid="0" showGuides="1">
      <p:cViewPr varScale="1">
        <p:scale>
          <a:sx n="65" d="100"/>
          <a:sy n="65" d="100"/>
        </p:scale>
        <p:origin x="277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67" tIns="46584" rIns="93167" bIns="46584" rtlCol="0"/>
          <a:lstStyle>
            <a:lvl1pPr algn="l">
              <a:defRPr sz="1200"/>
            </a:lvl1pPr>
          </a:lstStyle>
          <a:p>
            <a:r>
              <a:rPr lang="en-US" dirty="0" smtClean="0"/>
              <a:t>MS Story</a:t>
            </a:r>
            <a:endParaRPr lang="en-US" dirty="0"/>
          </a:p>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67" tIns="46584" rIns="93167" bIns="46584" rtlCol="0"/>
          <a:lstStyle>
            <a:lvl1pPr algn="r">
              <a:defRPr sz="1200"/>
            </a:lvl1pPr>
          </a:lstStyle>
          <a:p>
            <a:fld id="{8C8D045D-9A66-44E7-900A-FC6D0BD4E54A}" type="datetime8">
              <a:rPr lang="en-US" smtClean="0">
                <a:latin typeface="Segoe UI" pitchFamily="34" charset="0"/>
              </a:rPr>
              <a:t>10/31/2015 8:38 PM</a:t>
            </a:fld>
            <a:endParaRPr lang="en-US" dirty="0">
              <a:latin typeface="Segoe UI" pitchFamily="34" charset="0"/>
            </a:endParaRPr>
          </a:p>
        </p:txBody>
      </p:sp>
      <p:sp>
        <p:nvSpPr>
          <p:cNvPr id="8" name="Footer Placeholder 7"/>
          <p:cNvSpPr>
            <a:spLocks noGrp="1"/>
          </p:cNvSpPr>
          <p:nvPr>
            <p:ph type="ftr" sz="quarter" idx="2"/>
          </p:nvPr>
        </p:nvSpPr>
        <p:spPr>
          <a:xfrm>
            <a:off x="1" y="8829966"/>
            <a:ext cx="5923788" cy="337975"/>
          </a:xfrm>
          <a:prstGeom prst="rect">
            <a:avLst/>
          </a:prstGeom>
        </p:spPr>
        <p:txBody>
          <a:bodyPr vert="horz" lIns="93167" tIns="46584" rIns="93167" bIns="46584" rtlCol="0" anchor="b"/>
          <a:lstStyle>
            <a:lvl1pPr algn="l">
              <a:defRPr sz="1200"/>
            </a:lvl1pPr>
          </a:lstStyle>
          <a:p>
            <a:pPr marL="405989" defTabSz="93136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7"/>
            <a:ext cx="1096674" cy="464820"/>
          </a:xfrm>
          <a:prstGeom prst="rect">
            <a:avLst/>
          </a:prstGeom>
        </p:spPr>
        <p:txBody>
          <a:bodyPr vert="horz" lIns="93167" tIns="46584" rIns="93167" bIns="46584"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67" tIns="46584" rIns="93167" bIns="46584" rtlCol="0"/>
          <a:lstStyle>
            <a:lvl1pPr algn="l">
              <a:defRPr sz="1200">
                <a:latin typeface="Segoe UI" pitchFamily="34" charset="0"/>
              </a:defRPr>
            </a:lvl1pPr>
          </a:lstStyle>
          <a:p>
            <a:r>
              <a:rPr lang="en-US" dirty="0" smtClean="0"/>
              <a:t>MS Story</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67" tIns="46584" rIns="93167" bIns="46584"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67" tIns="46584" rIns="93167" bIns="46584" rtlCol="0" anchor="b"/>
          <a:lstStyle>
            <a:lvl1pPr marL="582296" indent="0" algn="l">
              <a:defRPr sz="1200"/>
            </a:lvl1pPr>
          </a:lstStyle>
          <a:p>
            <a:pPr defTabSz="931365"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67" tIns="46584" rIns="93167" bIns="46584" rtlCol="0"/>
          <a:lstStyle>
            <a:lvl1pPr algn="r">
              <a:defRPr sz="1200">
                <a:latin typeface="Segoe UI" pitchFamily="34" charset="0"/>
              </a:defRPr>
            </a:lvl1pPr>
          </a:lstStyle>
          <a:p>
            <a:fld id="{38EEC551-8CDA-4EB6-89BB-2A86C9F091C8}" type="datetime8">
              <a:rPr lang="en-US" smtClean="0"/>
              <a:t>10/31/2015 8:38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67" tIns="46584" rIns="93167" bIns="4658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67" tIns="46584" rIns="93167" bIns="46584"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Every great company has an enduring mission. We’ve challenged ourselves to think about our core mission, our soul – what</a:t>
            </a:r>
            <a:r>
              <a:rPr lang="en-US" sz="900" kern="1200" baseline="0" dirty="0" smtClean="0">
                <a:solidFill>
                  <a:schemeClr val="tx1"/>
                </a:solidFill>
                <a:effectLst/>
                <a:latin typeface="Segoe UI Light" pitchFamily="34" charset="0"/>
                <a:ea typeface="+mn-ea"/>
                <a:cs typeface="+mn-cs"/>
              </a:rPr>
              <a:t> would be lost if we disappeared.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We will empower </a:t>
            </a:r>
            <a:r>
              <a:rPr lang="en-US" sz="900" i="1" kern="1200" dirty="0" smtClean="0">
                <a:solidFill>
                  <a:schemeClr val="tx1"/>
                </a:solidFill>
                <a:effectLst/>
                <a:latin typeface="Segoe UI Light" pitchFamily="34" charset="0"/>
                <a:ea typeface="+mn-ea"/>
                <a:cs typeface="+mn-cs"/>
              </a:rPr>
              <a:t>every</a:t>
            </a:r>
            <a:r>
              <a:rPr lang="en-US" sz="900" kern="1200" dirty="0" smtClean="0">
                <a:solidFill>
                  <a:schemeClr val="tx1"/>
                </a:solidFill>
                <a:effectLst/>
                <a:latin typeface="Segoe UI Light" pitchFamily="34" charset="0"/>
                <a:ea typeface="+mn-ea"/>
                <a:cs typeface="+mn-cs"/>
              </a:rPr>
              <a:t> person and </a:t>
            </a:r>
            <a:r>
              <a:rPr lang="en-US" sz="900" i="1" kern="1200" dirty="0" smtClean="0">
                <a:solidFill>
                  <a:schemeClr val="tx1"/>
                </a:solidFill>
                <a:effectLst/>
                <a:latin typeface="Segoe UI Light" pitchFamily="34" charset="0"/>
                <a:ea typeface="+mn-ea"/>
                <a:cs typeface="+mn-cs"/>
              </a:rPr>
              <a:t>every</a:t>
            </a:r>
            <a:r>
              <a:rPr lang="en-US" sz="900" kern="1200" dirty="0" smtClean="0">
                <a:solidFill>
                  <a:schemeClr val="tx1"/>
                </a:solidFill>
                <a:effectLst/>
                <a:latin typeface="Segoe UI Light" pitchFamily="34" charset="0"/>
                <a:ea typeface="+mn-ea"/>
                <a:cs typeface="+mn-cs"/>
              </a:rPr>
              <a:t> organization on the planet to </a:t>
            </a:r>
            <a:r>
              <a:rPr lang="en-US" sz="900" b="1" kern="1200" dirty="0" smtClean="0">
                <a:solidFill>
                  <a:schemeClr val="tx1"/>
                </a:solidFill>
                <a:effectLst/>
                <a:latin typeface="Segoe UI Light" pitchFamily="34" charset="0"/>
                <a:ea typeface="+mn-ea"/>
                <a:cs typeface="+mn-cs"/>
              </a:rPr>
              <a:t>achieve more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We have unique capability in harmonizing the needs of both individuals and organizations. This is in our DNA.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Perhaps</a:t>
            </a:r>
            <a:r>
              <a:rPr lang="en-US" sz="900" kern="1200" baseline="0" dirty="0" smtClean="0">
                <a:solidFill>
                  <a:schemeClr val="tx1"/>
                </a:solidFill>
                <a:effectLst/>
                <a:latin typeface="Segoe UI Light" pitchFamily="34" charset="0"/>
                <a:ea typeface="+mn-ea"/>
                <a:cs typeface="+mn-cs"/>
              </a:rPr>
              <a:t> “on the planet” is the most important and interesting idea in that statement. We care deeply about taking things global and making a difference in lives and organizations in all corners of the planet.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Again, doing so isn’t simply good business. It’s playing a small part in the most fundamental of human activities: creating tools that enable each</a:t>
            </a:r>
            <a:r>
              <a:rPr lang="en-US" sz="900" kern="1200" baseline="0" dirty="0" smtClean="0">
                <a:solidFill>
                  <a:schemeClr val="tx1"/>
                </a:solidFill>
                <a:effectLst/>
                <a:latin typeface="Segoe UI Light" pitchFamily="34" charset="0"/>
                <a:ea typeface="+mn-ea"/>
                <a:cs typeface="+mn-cs"/>
              </a:rPr>
              <a:t> of us </a:t>
            </a:r>
            <a:r>
              <a:rPr lang="en-US" sz="900" kern="1200" dirty="0" smtClean="0">
                <a:solidFill>
                  <a:schemeClr val="tx1"/>
                </a:solidFill>
                <a:effectLst/>
                <a:latin typeface="Segoe UI Light" pitchFamily="34" charset="0"/>
                <a:ea typeface="+mn-ea"/>
                <a:cs typeface="+mn-cs"/>
              </a:rPr>
              <a:t>to continue our journey to become something more.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86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10/31/2015 8:38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40862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Our mission is grounded in both the world in which we live and the future we strive to create. Today, we live in a mobile-first, cloud-first world, and the transformation we are driving across our businesses is designed to enable Microsoft and our customers to thrive in this world. It’s important to note that our worldview for mobile-first is not just about the mobility of devices; it’s centered on the mobility of experiences that, in turn, are orchestrated by the cloud. That is why we think of these two trends together. What we do with our products and business models has to account for this fundamental transformation.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When we say mobility or mobile-first, the key thing is to remember that this is not the mobility of the device, it's the mobility of the human experience.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There are going to be no digital boundaries at all with the computing fabric that surrounds you.  So that's what we think of when we say "mobile first."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And these experiences are, in turn,</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orchestrated by the cloud. It’s the experiences that surround you in your daily life, at home, or at work. All of</a:t>
            </a:r>
            <a:r>
              <a:rPr lang="en-US" sz="900" kern="1200" baseline="0" dirty="0" smtClean="0">
                <a:solidFill>
                  <a:schemeClr val="tx1"/>
                </a:solidFill>
                <a:effectLst/>
                <a:latin typeface="Segoe UI Light" pitchFamily="34" charset="0"/>
                <a:ea typeface="+mn-ea"/>
                <a:cs typeface="+mn-cs"/>
              </a:rPr>
              <a:t> your devices and services need to work in a </a:t>
            </a:r>
            <a:r>
              <a:rPr lang="en-US" sz="900" kern="1200" dirty="0" smtClean="0">
                <a:solidFill>
                  <a:schemeClr val="tx1"/>
                </a:solidFill>
                <a:effectLst/>
                <a:latin typeface="Segoe UI Light" pitchFamily="34" charset="0"/>
                <a:ea typeface="+mn-ea"/>
                <a:cs typeface="+mn-cs"/>
              </a:rPr>
              <a:t>friction-free way, supported by the cloud</a:t>
            </a:r>
            <a:r>
              <a:rPr lang="en-US" sz="900" kern="1200" baseline="0" dirty="0" smtClean="0">
                <a:solidFill>
                  <a:schemeClr val="tx1"/>
                </a:solidFill>
                <a:effectLst/>
                <a:latin typeface="Segoe UI Light" pitchFamily="34" charset="0"/>
                <a:ea typeface="+mn-ea"/>
                <a:cs typeface="+mn-cs"/>
              </a:rPr>
              <a:t> and new form factors.</a:t>
            </a:r>
            <a:r>
              <a:rPr lang="en-US" sz="900" kern="1200" dirty="0" smtClean="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864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10/31/2015 8:38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44859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So we have a clear mission. It’s a simple idea really. Even though it’s pretty audacious. </a:t>
            </a:r>
          </a:p>
          <a:p>
            <a:r>
              <a:rPr lang="en-US" sz="900" kern="1200" dirty="0" smtClean="0">
                <a:solidFill>
                  <a:schemeClr val="tx1"/>
                </a:solidFill>
                <a:effectLst/>
                <a:latin typeface="Segoe UI Light" pitchFamily="34" charset="0"/>
                <a:ea typeface="+mn-ea"/>
                <a:cs typeface="+mn-cs"/>
              </a:rPr>
              <a:t>Empowering </a:t>
            </a:r>
            <a:r>
              <a:rPr lang="en-US" sz="900" i="1" kern="1200" dirty="0" smtClean="0">
                <a:solidFill>
                  <a:schemeClr val="tx1"/>
                </a:solidFill>
                <a:effectLst/>
                <a:latin typeface="Segoe UI Light" pitchFamily="34" charset="0"/>
                <a:ea typeface="+mn-ea"/>
                <a:cs typeface="+mn-cs"/>
              </a:rPr>
              <a:t>everyone</a:t>
            </a:r>
            <a:r>
              <a:rPr lang="en-US" sz="900" kern="1200" dirty="0" smtClean="0">
                <a:solidFill>
                  <a:schemeClr val="tx1"/>
                </a:solidFill>
                <a:effectLst/>
                <a:latin typeface="Segoe UI Light" pitchFamily="34" charset="0"/>
                <a:ea typeface="+mn-ea"/>
                <a:cs typeface="+mn-cs"/>
              </a:rPr>
              <a:t> on the planet. To achieve more.</a:t>
            </a:r>
          </a:p>
          <a:p>
            <a:r>
              <a:rPr lang="en-US" sz="900" kern="1200" dirty="0" smtClean="0">
                <a:solidFill>
                  <a:schemeClr val="tx1"/>
                </a:solidFill>
                <a:effectLst/>
                <a:latin typeface="Segoe UI Light" pitchFamily="34" charset="0"/>
                <a:ea typeface="+mn-ea"/>
                <a:cs typeface="+mn-cs"/>
              </a:rPr>
              <a:t>Not just individuals. Not just organizations. Everyone. </a:t>
            </a:r>
          </a:p>
          <a:p>
            <a:r>
              <a:rPr lang="en-US" sz="900" kern="1200" dirty="0" smtClean="0">
                <a:solidFill>
                  <a:schemeClr val="tx1"/>
                </a:solidFill>
                <a:effectLst/>
                <a:latin typeface="Segoe UI Light" pitchFamily="34" charset="0"/>
                <a:ea typeface="+mn-ea"/>
                <a:cs typeface="+mn-cs"/>
              </a:rPr>
              <a:t>And we’ve set out to empower them to do, and more importantly, </a:t>
            </a:r>
            <a:r>
              <a:rPr lang="en-US" sz="900" i="1" kern="1200" dirty="0" smtClean="0">
                <a:solidFill>
                  <a:schemeClr val="tx1"/>
                </a:solidFill>
                <a:effectLst/>
                <a:latin typeface="Segoe UI Light" pitchFamily="34" charset="0"/>
                <a:ea typeface="+mn-ea"/>
                <a:cs typeface="+mn-cs"/>
              </a:rPr>
              <a:t>accomplish,</a:t>
            </a:r>
            <a:r>
              <a:rPr lang="en-US" sz="900" kern="1200" dirty="0" smtClean="0">
                <a:solidFill>
                  <a:schemeClr val="tx1"/>
                </a:solidFill>
                <a:effectLst/>
                <a:latin typeface="Segoe UI Light" pitchFamily="34" charset="0"/>
                <a:ea typeface="+mn-ea"/>
                <a:cs typeface="+mn-cs"/>
              </a:rPr>
              <a:t> an amazingly </a:t>
            </a:r>
            <a:r>
              <a:rPr lang="en-US" sz="900" b="1" kern="1200" dirty="0" smtClean="0">
                <a:solidFill>
                  <a:schemeClr val="tx1"/>
                </a:solidFill>
                <a:effectLst/>
                <a:latin typeface="Segoe UI Light" pitchFamily="34" charset="0"/>
                <a:ea typeface="+mn-ea"/>
                <a:cs typeface="+mn-cs"/>
              </a:rPr>
              <a:t>wide</a:t>
            </a:r>
            <a:r>
              <a:rPr lang="en-US" sz="900" kern="1200" dirty="0" smtClean="0">
                <a:solidFill>
                  <a:schemeClr val="tx1"/>
                </a:solidFill>
                <a:effectLst/>
                <a:latin typeface="Segoe UI Light" pitchFamily="34" charset="0"/>
                <a:ea typeface="+mn-ea"/>
                <a:cs typeface="+mn-cs"/>
              </a:rPr>
              <a:t> assortment of things. </a:t>
            </a:r>
          </a:p>
          <a:p>
            <a:r>
              <a:rPr lang="en-US" sz="900" kern="1200" dirty="0" smtClean="0">
                <a:solidFill>
                  <a:schemeClr val="tx1"/>
                </a:solidFill>
                <a:effectLst/>
                <a:latin typeface="Segoe UI Light" pitchFamily="34" charset="0"/>
                <a:ea typeface="+mn-ea"/>
                <a:cs typeface="+mn-cs"/>
              </a:rPr>
              <a:t>We’re not going to be content to simply automate a handful of common tasks.</a:t>
            </a:r>
          </a:p>
          <a:p>
            <a:r>
              <a:rPr lang="en-US" sz="900" kern="1200" dirty="0" smtClean="0">
                <a:solidFill>
                  <a:schemeClr val="tx1"/>
                </a:solidFill>
                <a:effectLst/>
                <a:latin typeface="Segoe UI Light" pitchFamily="34" charset="0"/>
                <a:ea typeface="+mn-ea"/>
                <a:cs typeface="+mn-cs"/>
              </a:rPr>
              <a:t>Instead we’ve set our sights on providing better tools for empowering the diverse world of activities make humans so distinctly powerful.</a:t>
            </a:r>
          </a:p>
          <a:p>
            <a:r>
              <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rPr>
              <a:t>We are the </a:t>
            </a:r>
            <a:r>
              <a:rPr kumimoji="0" lang="en-US" sz="900" b="1" i="0" u="sng" strike="noStrike" kern="1200" cap="none" spc="0" normalizeH="0" baseline="0" noProof="0" dirty="0" smtClean="0">
                <a:ln>
                  <a:noFill/>
                </a:ln>
                <a:solidFill>
                  <a:prstClr val="black"/>
                </a:solidFill>
                <a:effectLst/>
                <a:uLnTx/>
                <a:uFillTx/>
                <a:latin typeface="Segoe UI Light" pitchFamily="34" charset="0"/>
                <a:ea typeface="+mn-ea"/>
                <a:cs typeface="+mn-cs"/>
              </a:rPr>
              <a:t>only</a:t>
            </a:r>
            <a:r>
              <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rPr>
              <a:t> company that thinks about all these things in an expansive way. </a:t>
            </a:r>
            <a:endParaRPr lang="en-US" sz="900" kern="120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rPr>
              <a:t>It drives us to identify and eliminate the barriers that prevent people from being empowered in any situation they find themselves in throughout their personal and professional lives. </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And so we ask ourselves a simple question: What stops people from achieving more? Not simply </a:t>
            </a:r>
            <a:r>
              <a:rPr lang="en-US" sz="900" i="1" kern="1200" dirty="0" smtClean="0">
                <a:solidFill>
                  <a:schemeClr val="tx1"/>
                </a:solidFill>
                <a:effectLst/>
                <a:latin typeface="Segoe UI Light" pitchFamily="34" charset="0"/>
                <a:ea typeface="+mn-ea"/>
                <a:cs typeface="+mn-cs"/>
              </a:rPr>
              <a:t>doing</a:t>
            </a:r>
            <a:r>
              <a:rPr lang="en-US" sz="900" kern="1200" dirty="0" smtClean="0">
                <a:solidFill>
                  <a:schemeClr val="tx1"/>
                </a:solidFill>
                <a:effectLst/>
                <a:latin typeface="Segoe UI Light" pitchFamily="34" charset="0"/>
                <a:ea typeface="+mn-ea"/>
                <a:cs typeface="+mn-cs"/>
              </a:rPr>
              <a:t> more, but becoming more.</a:t>
            </a:r>
          </a:p>
          <a:p>
            <a:r>
              <a:rPr lang="en-US" sz="900" kern="1200" dirty="0" smtClean="0">
                <a:solidFill>
                  <a:schemeClr val="tx1"/>
                </a:solidFill>
                <a:effectLst/>
                <a:latin typeface="Segoe UI Light" pitchFamily="34" charset="0"/>
                <a:ea typeface="+mn-ea"/>
                <a:cs typeface="+mn-cs"/>
              </a:rPr>
              <a:t>We think it comes down to 3 things: They need help overcoming </a:t>
            </a:r>
            <a:r>
              <a:rPr lang="en-US" sz="900" b="1" kern="1200" dirty="0" smtClean="0">
                <a:solidFill>
                  <a:schemeClr val="tx1"/>
                </a:solidFill>
                <a:effectLst/>
                <a:latin typeface="Segoe UI Light" pitchFamily="34" charset="0"/>
                <a:ea typeface="+mn-ea"/>
                <a:cs typeface="+mn-cs"/>
              </a:rPr>
              <a:t>the limits of time, place, and complexity</a:t>
            </a:r>
            <a:r>
              <a:rPr lang="en-US" sz="900" kern="1200" dirty="0" smtClean="0">
                <a:solidFill>
                  <a:schemeClr val="tx1"/>
                </a:solidFill>
                <a:effectLst/>
                <a:latin typeface="Segoe UI Light" pitchFamily="34" charset="0"/>
                <a:ea typeface="+mn-ea"/>
                <a:cs typeface="+mn-cs"/>
              </a:rPr>
              <a:t>.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To that end, there are three interconnected areas</a:t>
            </a:r>
            <a:r>
              <a:rPr lang="en-US" sz="900" kern="1200" baseline="0" dirty="0" smtClean="0">
                <a:solidFill>
                  <a:schemeClr val="tx1"/>
                </a:solidFill>
                <a:effectLst/>
                <a:latin typeface="Segoe UI Light" pitchFamily="34" charset="0"/>
                <a:ea typeface="+mn-ea"/>
                <a:cs typeface="+mn-cs"/>
              </a:rPr>
              <a:t> where our customers expect us to lead and innovate</a:t>
            </a:r>
            <a:r>
              <a:rPr lang="en-US" sz="900" kern="1200" dirty="0" smtClean="0">
                <a:solidFill>
                  <a:schemeClr val="tx1"/>
                </a:solidFill>
                <a:effectLst/>
                <a:latin typeface="Segoe UI Light" pitchFamily="34" charset="0"/>
                <a:ea typeface="+mn-ea"/>
                <a:cs typeface="+mn-cs"/>
              </a:rPr>
              <a:t>…</a:t>
            </a:r>
          </a:p>
          <a:p>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dirty="0" smtClean="0"/>
              <a:t>Reinvent productivity and business processes</a:t>
            </a:r>
          </a:p>
          <a:p>
            <a:pPr marL="228600" indent="-228600">
              <a:buFont typeface="+mj-lt"/>
              <a:buAutoNum type="arabicPeriod"/>
            </a:pPr>
            <a:r>
              <a:rPr lang="en-US" dirty="0" smtClean="0"/>
              <a:t>Build the intelligent cloud platform</a:t>
            </a:r>
          </a:p>
          <a:p>
            <a:pPr marL="228600" indent="-228600">
              <a:buFont typeface="+mj-lt"/>
              <a:buAutoNum type="arabicPeriod"/>
            </a:pPr>
            <a:r>
              <a:rPr lang="en-US" dirty="0" smtClean="0"/>
              <a:t>Create more personal computing</a:t>
            </a:r>
          </a:p>
          <a:p>
            <a:pPr marL="228600" indent="-228600">
              <a:buAutoNum type="arabicPeriod" startAt="3"/>
            </a:pPr>
            <a:endParaRPr lang="en-US" dirty="0" smtClean="0"/>
          </a:p>
          <a:p>
            <a:pPr marL="0" indent="0">
              <a:buNone/>
            </a:pPr>
            <a:r>
              <a:rPr lang="en-US" dirty="0" smtClean="0"/>
              <a:t>These ambitions utilize a unique set of assets that span productivity services, cloud platform, our device platform and our family of devices. There is an explicit path dependence on how we achieve the “inter-connectedness” between the various elements of our strategy to gain momentum.</a:t>
            </a:r>
          </a:p>
          <a:p>
            <a:pPr marL="0" indent="0">
              <a:buNone/>
            </a:pPr>
            <a:endParaRPr lang="en-US" dirty="0" smtClean="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76501"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10/31/2015 8:38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310906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at work or at home, in teams or alone, need to make the most of their time.  </a:t>
            </a:r>
          </a:p>
          <a:p>
            <a:endParaRPr lang="en-US" dirty="0" smtClean="0"/>
          </a:p>
          <a:p>
            <a:r>
              <a:rPr lang="en-US" dirty="0" smtClean="0"/>
              <a:t>Since people, and what they can produce together, are the engine of human progress, their ability to be productive is, in many ways, a governor on what we can achieve as a species.  </a:t>
            </a:r>
          </a:p>
          <a:p>
            <a:r>
              <a:rPr lang="en-US" dirty="0" smtClean="0"/>
              <a:t>So, we are reinventing the services that people use to be productive.  </a:t>
            </a:r>
          </a:p>
          <a:p>
            <a:endParaRPr lang="en-US" dirty="0" smtClean="0"/>
          </a:p>
          <a:p>
            <a:r>
              <a:rPr lang="en-US" dirty="0" smtClean="0"/>
              <a:t>We will continue to extend and enhance these services to fit into the changing, real-world business processes that reflect how people work today -- as dynamic teams and groups working toward a shared outcome, with the need to collaborate and stay always connected securely, on every device.  </a:t>
            </a:r>
          </a:p>
          <a:p>
            <a:endParaRPr lang="en-US" dirty="0" smtClean="0"/>
          </a:p>
          <a:p>
            <a:r>
              <a:rPr lang="en-US" dirty="0" smtClean="0"/>
              <a:t>And, in a world that generates more information than it can consume, people need help focusing, so they can turn noise into signal and infinite information becomes actionable insight.  </a:t>
            </a:r>
          </a:p>
          <a:p>
            <a:endParaRPr lang="en-US" dirty="0" smtClean="0"/>
          </a:p>
          <a:p>
            <a:r>
              <a:rPr lang="en-US" dirty="0" smtClean="0"/>
              <a:t>These services will have broad appeal and wide use, because they are designed to make anyone productive, together. </a:t>
            </a:r>
          </a:p>
          <a:p>
            <a:endParaRPr lang="en-US" dirty="0" smtClean="0"/>
          </a:p>
          <a:p>
            <a:r>
              <a:rPr lang="en-US" b="1" dirty="0" smtClean="0"/>
              <a:t>In a world where time is most finite, our services will help people live a more productive life, so they can achieve more.</a:t>
            </a:r>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MGX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10/31/2015 8:38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954162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We also live in a world in motion.</a:t>
            </a:r>
            <a:r>
              <a:rPr lang="en-US" sz="900" kern="1200" dirty="0" smtClean="0">
                <a:solidFill>
                  <a:schemeClr val="tx1"/>
                </a:solidFill>
                <a:effectLst/>
                <a:latin typeface="Segoe UI Light" pitchFamily="34" charset="0"/>
                <a:ea typeface="+mn-ea"/>
                <a:cs typeface="+mn-cs"/>
              </a:rPr>
              <a:t> Our ability to thrive in a mobile world  requires a pervasive source of up to date information that moves at the speed of life.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The cloud is where our truth lives, so our second ambition is that the services we just talked about will be powered by an intelligent cloud platform.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And this intelligent cloud won’t just power </a:t>
            </a:r>
            <a:r>
              <a:rPr lang="en-US" sz="900" b="1" kern="1200" dirty="0" smtClean="0">
                <a:solidFill>
                  <a:schemeClr val="tx1"/>
                </a:solidFill>
                <a:effectLst/>
                <a:latin typeface="Segoe UI Light" pitchFamily="34" charset="0"/>
                <a:ea typeface="+mn-ea"/>
                <a:cs typeface="+mn-cs"/>
              </a:rPr>
              <a:t>our</a:t>
            </a:r>
            <a:r>
              <a:rPr lang="en-US" sz="900" kern="1200" dirty="0" smtClean="0">
                <a:solidFill>
                  <a:schemeClr val="tx1"/>
                </a:solidFill>
                <a:effectLst/>
                <a:latin typeface="Segoe UI Light" pitchFamily="34" charset="0"/>
                <a:ea typeface="+mn-ea"/>
                <a:cs typeface="+mn-cs"/>
              </a:rPr>
              <a:t> services, it will be available on tap to our customers, whether</a:t>
            </a:r>
            <a:r>
              <a:rPr lang="en-US" sz="900" kern="1200" baseline="0" dirty="0" smtClean="0">
                <a:solidFill>
                  <a:schemeClr val="tx1"/>
                </a:solidFill>
                <a:effectLst/>
                <a:latin typeface="Segoe UI Light" pitchFamily="34" charset="0"/>
                <a:ea typeface="+mn-ea"/>
                <a:cs typeface="+mn-cs"/>
              </a:rPr>
              <a:t> they go all in, or go hybrid.</a:t>
            </a: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We</a:t>
            </a:r>
            <a:r>
              <a:rPr lang="en-US" sz="900" kern="1200" baseline="0" dirty="0" smtClean="0">
                <a:solidFill>
                  <a:schemeClr val="tx1"/>
                </a:solidFill>
                <a:effectLst/>
                <a:latin typeface="Segoe UI Light" pitchFamily="34" charset="0"/>
                <a:ea typeface="+mn-ea"/>
                <a:cs typeface="+mn-cs"/>
              </a:rPr>
              <a:t> built it </a:t>
            </a:r>
            <a:r>
              <a:rPr lang="en-US" sz="900" kern="1200" dirty="0" smtClean="0">
                <a:solidFill>
                  <a:schemeClr val="tx1"/>
                </a:solidFill>
                <a:effectLst/>
                <a:latin typeface="Segoe UI Light" pitchFamily="34" charset="0"/>
                <a:ea typeface="+mn-ea"/>
                <a:cs typeface="+mn-cs"/>
              </a:rPr>
              <a:t>to help businesses be more responsive and competitive – whether you’re an enterprise building your own customer-facing app or a developer building a commercial SaaS offering.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When data and computing power are available on demand,  developers and businesses can extend them to fit their unique needs without having to worry about basics like identity &amp; data management</a:t>
            </a:r>
            <a:r>
              <a:rPr lang="en-US" sz="900" kern="1200" baseline="0" dirty="0" smtClean="0">
                <a:solidFill>
                  <a:schemeClr val="tx1"/>
                </a:solidFill>
                <a:effectLst/>
                <a:latin typeface="Segoe UI Light" pitchFamily="34" charset="0"/>
                <a:ea typeface="+mn-ea"/>
                <a:cs typeface="+mn-cs"/>
              </a:rPr>
              <a:t>, alongside higher level services like </a:t>
            </a:r>
            <a:r>
              <a:rPr lang="en-US" sz="900" kern="1200" dirty="0" smtClean="0">
                <a:solidFill>
                  <a:schemeClr val="tx1"/>
                </a:solidFill>
                <a:effectLst/>
                <a:latin typeface="Segoe UI Light" pitchFamily="34" charset="0"/>
                <a:ea typeface="+mn-ea"/>
                <a:cs typeface="+mn-cs"/>
              </a:rPr>
              <a:t>machine learning and analytics.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The ubiquity, power, and flexibility of a cloud that is literally everywhere you need it to be and intelligent enough to adapt to your needs will make </a:t>
            </a:r>
            <a:r>
              <a:rPr lang="en-US" sz="900" b="1" kern="1200" dirty="0" smtClean="0">
                <a:solidFill>
                  <a:schemeClr val="tx1"/>
                </a:solidFill>
                <a:effectLst/>
                <a:latin typeface="Segoe UI Light" pitchFamily="34" charset="0"/>
                <a:ea typeface="+mn-ea"/>
                <a:cs typeface="+mn-cs"/>
              </a:rPr>
              <a:t>limits imposed by location and physics a thing of the past</a:t>
            </a:r>
          </a:p>
          <a:p>
            <a:endParaRPr lang="en-US" dirty="0"/>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8188"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10/31/2015 8:38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2971572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Finally, we will overcome the limits in ourselves</a:t>
            </a:r>
            <a:r>
              <a:rPr lang="en-US" sz="900" kern="1200" dirty="0" smtClean="0">
                <a:solidFill>
                  <a:schemeClr val="tx1"/>
                </a:solidFill>
                <a:effectLst/>
                <a:latin typeface="Segoe UI Light" pitchFamily="34" charset="0"/>
                <a:ea typeface="+mn-ea"/>
                <a:cs typeface="+mn-cs"/>
              </a:rPr>
              <a:t>. As technology has given us ever-increasing capability, it has often come with a companion of equally increased complexity. Our ability to put this power to use is limited by our ability to use it and our willingness to trust it. With Windows we are building a device platform that delights people at work, at play, and beyond – by radically simplifying the way we interact with it.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With breakthroughs in interactions through</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gesture, gaze, voice, and pen we will make computing so natural, personal, and predictive that it no longer feels like “computing” at all.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As we all use</a:t>
            </a:r>
            <a:r>
              <a:rPr lang="en-US" sz="900" kern="1200" baseline="0" dirty="0" smtClean="0">
                <a:solidFill>
                  <a:schemeClr val="tx1"/>
                </a:solidFill>
                <a:effectLst/>
                <a:latin typeface="Segoe UI Light" pitchFamily="34" charset="0"/>
                <a:ea typeface="+mn-ea"/>
                <a:cs typeface="+mn-cs"/>
              </a:rPr>
              <a:t> a wider variety of devices, we risk creating islands of data and isolated experiences</a:t>
            </a:r>
            <a:r>
              <a:rPr lang="en-US" sz="900" kern="1200" dirty="0" smtClean="0">
                <a:solidFill>
                  <a:schemeClr val="tx1"/>
                </a:solidFill>
                <a:effectLst/>
                <a:latin typeface="Segoe UI Light" pitchFamily="34" charset="0"/>
                <a:ea typeface="+mn-ea"/>
                <a:cs typeface="+mn-cs"/>
              </a:rPr>
              <a:t>.  So we’re focused on the wider “mobile</a:t>
            </a:r>
            <a:r>
              <a:rPr lang="en-US" sz="900" kern="1200" baseline="0" dirty="0" smtClean="0">
                <a:solidFill>
                  <a:schemeClr val="tx1"/>
                </a:solidFill>
                <a:effectLst/>
                <a:latin typeface="Segoe UI Light" pitchFamily="34" charset="0"/>
                <a:ea typeface="+mn-ea"/>
                <a:cs typeface="+mn-cs"/>
              </a:rPr>
              <a:t> experience” through universal apps that maintain continuity throughout your day.</a:t>
            </a: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When devices</a:t>
            </a:r>
            <a:r>
              <a:rPr lang="en-US" sz="900" kern="1200" baseline="0" dirty="0" smtClean="0">
                <a:solidFill>
                  <a:schemeClr val="tx1"/>
                </a:solidFill>
                <a:effectLst/>
                <a:latin typeface="Segoe UI Light" pitchFamily="34" charset="0"/>
                <a:ea typeface="+mn-ea"/>
                <a:cs typeface="+mn-cs"/>
              </a:rPr>
              <a:t> have access to more of your data, they can do amazing things, but they must earn the right to do this by </a:t>
            </a:r>
            <a:r>
              <a:rPr lang="en-US" sz="900" kern="1200" dirty="0" smtClean="0">
                <a:solidFill>
                  <a:schemeClr val="tx1"/>
                </a:solidFill>
                <a:effectLst/>
                <a:latin typeface="Segoe UI Light" pitchFamily="34" charset="0"/>
                <a:ea typeface="+mn-ea"/>
                <a:cs typeface="+mn-cs"/>
              </a:rPr>
              <a:t>being as trustworthy as they are powerful.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So we are committed to making technology</a:t>
            </a:r>
            <a:r>
              <a:rPr lang="en-US" sz="900" kern="1200" baseline="0" dirty="0" smtClean="0">
                <a:solidFill>
                  <a:schemeClr val="tx1"/>
                </a:solidFill>
                <a:effectLst/>
                <a:latin typeface="Segoe UI Light" pitchFamily="34" charset="0"/>
                <a:ea typeface="+mn-ea"/>
                <a:cs typeface="+mn-cs"/>
              </a:rPr>
              <a:t> that </a:t>
            </a:r>
            <a:r>
              <a:rPr lang="en-US" sz="900" kern="1200" dirty="0" smtClean="0">
                <a:solidFill>
                  <a:schemeClr val="tx1"/>
                </a:solidFill>
                <a:effectLst/>
                <a:latin typeface="Segoe UI Light" pitchFamily="34" charset="0"/>
                <a:ea typeface="+mn-ea"/>
                <a:cs typeface="+mn-cs"/>
              </a:rPr>
              <a:t>conforms to the needs and preferences of the individuals that use it, not the other way around.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With Windows we will banish complexity – with a universal platform that powers innovative hardware and engaging experiences to make computing more personal.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That’s our story. Now as</a:t>
            </a:r>
            <a:r>
              <a:rPr lang="en-US" sz="900" kern="1200" baseline="0" dirty="0" smtClean="0">
                <a:solidFill>
                  <a:schemeClr val="tx1"/>
                </a:solidFill>
                <a:effectLst/>
                <a:latin typeface="Segoe UI Light" pitchFamily="34" charset="0"/>
                <a:ea typeface="+mn-ea"/>
                <a:cs typeface="+mn-cs"/>
              </a:rPr>
              <a:t> I said up front, the narrator is an important part of the story. And we’ve rediscovered our “Rebel” side as we’ve emerged from our “Imperial” era. </a:t>
            </a:r>
            <a:br>
              <a:rPr lang="en-US" sz="900" kern="1200" baseline="0" dirty="0" smtClean="0">
                <a:solidFill>
                  <a:schemeClr val="tx1"/>
                </a:solidFill>
                <a:effectLst/>
                <a:latin typeface="Segoe UI Light" pitchFamily="34" charset="0"/>
                <a:ea typeface="+mn-ea"/>
                <a:cs typeface="+mn-cs"/>
              </a:rPr>
            </a:br>
            <a:r>
              <a:rPr lang="en-US" sz="900" kern="1200" baseline="0" dirty="0" smtClean="0">
                <a:solidFill>
                  <a:schemeClr val="tx1"/>
                </a:solidFill>
                <a:effectLst/>
                <a:latin typeface="Segoe UI Light" pitchFamily="34" charset="0"/>
                <a:ea typeface="+mn-ea"/>
                <a:cs typeface="+mn-cs"/>
              </a:rPr>
              <a:t>I’d like to dig a little deeper into our culture, and how we are transforming that as well.</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8188"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10/31/2015 8:38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1009670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10/31/2015 8:38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72965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166865" y="1762951"/>
            <a:ext cx="6402388" cy="1828800"/>
          </a:xfrm>
          <a:noFill/>
        </p:spPr>
        <p:txBody>
          <a:bodyPr lIns="146304" tIns="91440" rIns="146304" bIns="91440" anchor="t" anchorCtr="0"/>
          <a:lstStyle>
            <a:lvl1pPr marL="0" algn="l" defTabSz="932742" rtl="0" eaLnBrk="1" latinLnBrk="0" hangingPunct="1">
              <a:lnSpc>
                <a:spcPct val="90000"/>
              </a:lnSpc>
              <a:spcBef>
                <a:spcPct val="0"/>
              </a:spcBef>
              <a:buNone/>
              <a:defRPr lang="en-US" sz="5400" b="0" kern="1200" cap="none" spc="-90"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dirty="0" smtClean="0"/>
              <a:t>Presentation title</a:t>
            </a:r>
            <a:endParaRPr lang="en-US" dirty="0"/>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Tree>
    <p:extLst>
      <p:ext uri="{BB962C8B-B14F-4D97-AF65-F5344CB8AC3E}">
        <p14:creationId xmlns:p14="http://schemas.microsoft.com/office/powerpoint/2010/main" val="125974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1186113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5702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933468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31809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2871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97719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878C0"/>
        </a:solidFill>
        <a:effectLst/>
      </p:bgPr>
    </p:bg>
    <p:spTree>
      <p:nvGrpSpPr>
        <p:cNvPr id="1" name=""/>
        <p:cNvGrpSpPr/>
        <p:nvPr/>
      </p:nvGrpSpPr>
      <p:grpSpPr>
        <a:xfrm>
          <a:off x="0" y="0"/>
          <a:ext cx="0" cy="0"/>
          <a:chOff x="0" y="0"/>
          <a:chExt cx="0" cy="0"/>
        </a:xfrm>
      </p:grpSpPr>
      <p:sp>
        <p:nvSpPr>
          <p:cNvPr id="6"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53317463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674393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592661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270653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1352628"/>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8907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475217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163716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250941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754960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530844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3715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133398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1125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285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524559"/>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688320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313743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2332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25083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1878C0"/>
        </a:solidFill>
        <a:effectLst/>
      </p:bgPr>
    </p:bg>
    <p:spTree>
      <p:nvGrpSpPr>
        <p:cNvPr id="1" name=""/>
        <p:cNvGrpSpPr/>
        <p:nvPr/>
      </p:nvGrpSpPr>
      <p:grpSpPr>
        <a:xfrm>
          <a:off x="0" y="0"/>
          <a:ext cx="0" cy="0"/>
          <a:chOff x="0" y="0"/>
          <a:chExt cx="0" cy="0"/>
        </a:xfrm>
      </p:grpSpPr>
      <p:sp>
        <p:nvSpPr>
          <p:cNvPr id="6"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0652801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604131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39185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18388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241385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05917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3634059"/>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4991889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973058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000405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307080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58031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68525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9948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02700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3114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9936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538396"/>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53797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0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548557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68042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18138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83011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82026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16826454"/>
      </p:ext>
    </p:extLst>
  </p:cSld>
  <p:clrMap bg1="lt1" tx1="dk1" bg2="lt2" tx2="dk2" accent1="accent1" accent2="accent2" accent3="accent3" accent4="accent4" accent5="accent5" accent6="accent6" hlink="hlink" folHlink="folHlink"/>
  <p:sldLayoutIdLst>
    <p:sldLayoutId id="2147484432"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5" r:id="rId12"/>
    <p:sldLayoutId id="2147484449" r:id="rId13"/>
    <p:sldLayoutId id="2147484450" r:id="rId14"/>
    <p:sldLayoutId id="2147484453" r:id="rId15"/>
    <p:sldLayoutId id="2147484454" r:id="rId16"/>
    <p:sldLayoutId id="2147484455"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72906756"/>
      </p:ext>
    </p:extLst>
  </p:cSld>
  <p:clrMap bg1="dk1" tx1="lt1" bg2="dk2" tx2="lt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 id="2147484468" r:id="rId12"/>
    <p:sldLayoutId id="2147484469" r:id="rId13"/>
    <p:sldLayoutId id="2147484470" r:id="rId14"/>
    <p:sldLayoutId id="2147484471" r:id="rId15"/>
    <p:sldLayoutId id="2147484472" r:id="rId16"/>
    <p:sldLayoutId id="2147484473"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60272609"/>
      </p:ext>
    </p:extLst>
  </p:cSld>
  <p:clrMap bg1="dk1" tx1="lt1" bg2="dk2" tx2="lt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 id="2147484488" r:id="rId14"/>
    <p:sldLayoutId id="2147484489" r:id="rId15"/>
    <p:sldLayoutId id="2147484490" r:id="rId16"/>
    <p:sldLayoutId id="2147484491" r:id="rId17"/>
    <p:sldLayoutId id="2147484492"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0.png"/><Relationship Id="rId11" Type="http://schemas.openxmlformats.org/officeDocument/2006/relationships/image" Target="../media/image2.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52.xml"/><Relationship Id="rId5" Type="http://schemas.openxmlformats.org/officeDocument/2006/relationships/image" Target="../media/image17.emf"/><Relationship Id="rId4" Type="http://schemas.openxmlformats.org/officeDocument/2006/relationships/image" Target="../media/image16.emf"/></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6.jpeg"/><Relationship Id="rId5" Type="http://schemas.openxmlformats.org/officeDocument/2006/relationships/image" Target="../media/image16.emf"/><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image" Target="../media/image16.emf"/><Relationship Id="rId5" Type="http://schemas.openxmlformats.org/officeDocument/2006/relationships/image" Target="../media/image17.emf"/><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78C0"/>
        </a:solidFill>
        <a:effectLst/>
      </p:bgPr>
    </p:bg>
    <p:spTree>
      <p:nvGrpSpPr>
        <p:cNvPr id="1" name=""/>
        <p:cNvGrpSpPr/>
        <p:nvPr/>
      </p:nvGrpSpPr>
      <p:grpSpPr>
        <a:xfrm>
          <a:off x="0" y="0"/>
          <a:ext cx="0" cy="0"/>
          <a:chOff x="0" y="0"/>
          <a:chExt cx="0" cy="0"/>
        </a:xfrm>
      </p:grpSpPr>
      <p:sp>
        <p:nvSpPr>
          <p:cNvPr id="6" name="Title 3"/>
          <p:cNvSpPr txBox="1">
            <a:spLocks/>
          </p:cNvSpPr>
          <p:nvPr/>
        </p:nvSpPr>
        <p:spPr>
          <a:xfrm>
            <a:off x="226206" y="1813471"/>
            <a:ext cx="10058336" cy="183729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7200" spc="-90" dirty="0">
              <a:gradFill>
                <a:gsLst>
                  <a:gs pos="1250">
                    <a:schemeClr val="bg1"/>
                  </a:gs>
                  <a:gs pos="100000">
                    <a:schemeClr val="bg1"/>
                  </a:gs>
                </a:gsLst>
                <a:lin ang="5400000" scaled="0"/>
              </a:gradFill>
            </a:endParaRPr>
          </a:p>
        </p:txBody>
      </p:sp>
      <p:sp>
        <p:nvSpPr>
          <p:cNvPr id="3" name="Title 2"/>
          <p:cNvSpPr>
            <a:spLocks noGrp="1"/>
          </p:cNvSpPr>
          <p:nvPr>
            <p:ph type="title"/>
          </p:nvPr>
        </p:nvSpPr>
        <p:spPr>
          <a:xfrm>
            <a:off x="166864" y="1762951"/>
            <a:ext cx="9295917" cy="1828800"/>
          </a:xfrm>
        </p:spPr>
        <p:txBody>
          <a:bodyPr/>
          <a:lstStyle/>
          <a:p>
            <a:r>
              <a:rPr lang="en-US" dirty="0" smtClean="0"/>
              <a:t>Microsoft:</a:t>
            </a:r>
            <a:br>
              <a:rPr lang="en-US" dirty="0" smtClean="0"/>
            </a:br>
            <a:r>
              <a:rPr lang="en-US" dirty="0" smtClean="0"/>
              <a:t>Our Mission, Strategy &amp; Culture</a:t>
            </a:r>
            <a:br>
              <a:rPr lang="en-US" dirty="0" smtClean="0"/>
            </a:br>
            <a:endParaRPr lang="en-US" dirty="0"/>
          </a:p>
        </p:txBody>
      </p:sp>
    </p:spTree>
    <p:extLst>
      <p:ext uri="{BB962C8B-B14F-4D97-AF65-F5344CB8AC3E}">
        <p14:creationId xmlns:p14="http://schemas.microsoft.com/office/powerpoint/2010/main" val="174825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icrosoft"/>
          <p:cNvSpPr/>
          <p:nvPr/>
        </p:nvSpPr>
        <p:spPr>
          <a:xfrm>
            <a:off x="239083" y="2161225"/>
            <a:ext cx="2436327"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smtClean="0">
                <a:ln w="3175">
                  <a:noFill/>
                </a:ln>
                <a:gradFill>
                  <a:gsLst>
                    <a:gs pos="5000">
                      <a:srgbClr val="FFFFFF"/>
                    </a:gs>
                    <a:gs pos="100000">
                      <a:srgbClr val="FFFFFF"/>
                    </a:gs>
                  </a:gsLst>
                  <a:lin ang="5400000" scaled="1"/>
                </a:gradFill>
                <a:latin typeface="Segoe UI Light"/>
                <a:ea typeface="Segoe UI" pitchFamily="34" charset="0"/>
                <a:cs typeface="Segoe UI" pitchFamily="34" charset="0"/>
              </a:rPr>
              <a:t>Microsoft</a:t>
            </a:r>
            <a:endParaRPr lang="en-US" sz="48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endParaRPr>
          </a:p>
        </p:txBody>
      </p:sp>
      <p:sp>
        <p:nvSpPr>
          <p:cNvPr id="13" name="Our"/>
          <p:cNvSpPr/>
          <p:nvPr/>
        </p:nvSpPr>
        <p:spPr>
          <a:xfrm>
            <a:off x="239083" y="2161225"/>
            <a:ext cx="2436327"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smtClean="0">
                <a:ln w="3175">
                  <a:noFill/>
                </a:ln>
                <a:gradFill>
                  <a:gsLst>
                    <a:gs pos="5000">
                      <a:srgbClr val="FFFFFF"/>
                    </a:gs>
                    <a:gs pos="100000">
                      <a:srgbClr val="FFFFFF"/>
                    </a:gs>
                  </a:gsLst>
                  <a:lin ang="5400000" scaled="1"/>
                </a:gradFill>
                <a:latin typeface="Segoe UI Light"/>
                <a:ea typeface="Segoe UI" pitchFamily="34" charset="0"/>
                <a:cs typeface="Segoe UI" pitchFamily="34" charset="0"/>
              </a:rPr>
              <a:t>Our</a:t>
            </a:r>
            <a:endParaRPr lang="en-US" sz="48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endParaRPr>
          </a:p>
        </p:txBody>
      </p:sp>
      <p:sp>
        <p:nvSpPr>
          <p:cNvPr id="12" name="Rectangle 11"/>
          <p:cNvSpPr/>
          <p:nvPr/>
        </p:nvSpPr>
        <p:spPr>
          <a:xfrm>
            <a:off x="236538" y="3158577"/>
            <a:ext cx="6855544" cy="1320361"/>
          </a:xfrm>
          <a:prstGeom prst="rect">
            <a:avLst/>
          </a:prstGeom>
        </p:spPr>
        <p:txBody>
          <a:bodyPr wrap="square">
            <a:spAutoFit/>
          </a:bodyPr>
          <a:lstStyle/>
          <a:p>
            <a:pPr marL="28575" defTabSz="932472" fontAlgn="base">
              <a:lnSpc>
                <a:spcPct val="95000"/>
              </a:lnSpc>
              <a:spcBef>
                <a:spcPct val="0"/>
              </a:spcBef>
              <a:spcAft>
                <a:spcPct val="0"/>
              </a:spcAft>
            </a:pPr>
            <a: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t>Empower every </a:t>
            </a:r>
            <a:r>
              <a:rPr lang="en-US" sz="2800" dirty="0">
                <a:gradFill>
                  <a:gsLst>
                    <a:gs pos="0">
                      <a:srgbClr val="FFFFFF"/>
                    </a:gs>
                    <a:gs pos="100000">
                      <a:srgbClr val="FFFFFF"/>
                    </a:gs>
                  </a:gsLst>
                  <a:lin ang="5400000" scaled="1"/>
                </a:gradFill>
                <a:latin typeface="Segoe UI Light"/>
                <a:cs typeface="Segoe UI Semilight" panose="020B0402040204020203" pitchFamily="34" charset="0"/>
              </a:rPr>
              <a:t>person </a:t>
            </a:r>
            <a: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t>and</a:t>
            </a:r>
            <a:b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br>
            <a: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t>every organization on the</a:t>
            </a:r>
            <a:b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br>
            <a: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t>planet to </a:t>
            </a:r>
            <a:r>
              <a:rPr lang="en-US" sz="2800" dirty="0">
                <a:gradFill>
                  <a:gsLst>
                    <a:gs pos="0">
                      <a:srgbClr val="FFFFFF"/>
                    </a:gs>
                    <a:gs pos="100000">
                      <a:srgbClr val="FFFFFF"/>
                    </a:gs>
                  </a:gsLst>
                  <a:lin ang="5400000" scaled="1"/>
                </a:gradFill>
                <a:latin typeface="Segoe UI Light"/>
                <a:cs typeface="Segoe UI Semilight" panose="020B0402040204020203" pitchFamily="34" charset="0"/>
              </a:rPr>
              <a:t>achieve more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768975" y="304800"/>
            <a:ext cx="3038475" cy="3038476"/>
          </a:xfrm>
          <a:prstGeom prst="rect">
            <a:avLst/>
          </a:prstGeom>
        </p:spPr>
      </p:pic>
      <p:sp>
        <p:nvSpPr>
          <p:cNvPr id="6" name="mission"/>
          <p:cNvSpPr/>
          <p:nvPr/>
        </p:nvSpPr>
        <p:spPr>
          <a:xfrm>
            <a:off x="2689860" y="2161225"/>
            <a:ext cx="1988820"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smtClean="0">
                <a:ln w="3175">
                  <a:noFill/>
                </a:ln>
                <a:gradFill>
                  <a:gsLst>
                    <a:gs pos="5000">
                      <a:srgbClr val="FFFFFF"/>
                    </a:gs>
                    <a:gs pos="100000">
                      <a:srgbClr val="FFFFFF"/>
                    </a:gs>
                  </a:gsLst>
                  <a:lin ang="5400000" scaled="1"/>
                </a:gradFill>
                <a:latin typeface="Segoe UI Light"/>
                <a:ea typeface="Segoe UI" pitchFamily="34" charset="0"/>
                <a:cs typeface="Segoe UI" pitchFamily="34" charset="0"/>
              </a:rPr>
              <a:t>mission</a:t>
            </a:r>
            <a:endParaRPr lang="en-US" sz="48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endParaRP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102725" y="304800"/>
            <a:ext cx="3038475" cy="3038476"/>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768975" y="3648076"/>
            <a:ext cx="3038475" cy="3038476"/>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102725" y="3648076"/>
            <a:ext cx="3038475" cy="3038476"/>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611" y="6213400"/>
            <a:ext cx="1556447" cy="572529"/>
          </a:xfrm>
          <a:prstGeom prst="rect">
            <a:avLst/>
          </a:prstGeom>
        </p:spPr>
      </p:pic>
    </p:spTree>
    <p:extLst>
      <p:ext uri="{BB962C8B-B14F-4D97-AF65-F5344CB8AC3E}">
        <p14:creationId xmlns:p14="http://schemas.microsoft.com/office/powerpoint/2010/main" val="4177208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35" presetClass="path" presetSubtype="0" decel="100000" fill="hold" grpId="1" nodeType="withEffect">
                                  <p:stCondLst>
                                    <p:cond delay="0"/>
                                  </p:stCondLst>
                                  <p:childTnLst>
                                    <p:animMotion origin="layout" path="M 9.39495E-7 -3.32274E-6 L -0.29908 -3.32274E-6 " pathEditMode="relative" rAng="0" ptsTypes="AA">
                                      <p:cBhvr>
                                        <p:cTn id="9" dur="1000" spd="-100000" fill="hold"/>
                                        <p:tgtEl>
                                          <p:spTgt spid="12"/>
                                        </p:tgtEl>
                                        <p:attrNameLst>
                                          <p:attrName>ppt_x</p:attrName>
                                          <p:attrName>ppt_y</p:attrName>
                                        </p:attrNameLst>
                                      </p:cBhvr>
                                      <p:rCtr x="-14960" y="0"/>
                                    </p:animMotion>
                                  </p:childTnLst>
                                </p:cTn>
                              </p:par>
                              <p:par>
                                <p:cTn id="10" presetID="10" presetClass="entr" presetSubtype="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1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6" presetClass="emph" presetSubtype="0" accel="100000" autoRev="1" fill="hold" nodeType="withEffect">
                                  <p:stCondLst>
                                    <p:cond delay="500"/>
                                  </p:stCondLst>
                                  <p:childTnLst>
                                    <p:animScale>
                                      <p:cBhvr>
                                        <p:cTn id="23" dur="500" fill="hold"/>
                                        <p:tgtEl>
                                          <p:spTgt spid="4"/>
                                        </p:tgtEl>
                                      </p:cBhvr>
                                      <p:by x="90000" y="90000"/>
                                    </p:animScale>
                                  </p:childTnLst>
                                </p:cTn>
                              </p:par>
                              <p:par>
                                <p:cTn id="24" presetID="6" presetClass="emph" presetSubtype="0" accel="100000" autoRev="1" fill="hold" nodeType="withEffect">
                                  <p:stCondLst>
                                    <p:cond delay="500"/>
                                  </p:stCondLst>
                                  <p:childTnLst>
                                    <p:animScale>
                                      <p:cBhvr>
                                        <p:cTn id="25" dur="500" fill="hold"/>
                                        <p:tgtEl>
                                          <p:spTgt spid="14"/>
                                        </p:tgtEl>
                                      </p:cBhvr>
                                      <p:by x="90000" y="90000"/>
                                    </p:animScale>
                                  </p:childTnLst>
                                </p:cTn>
                              </p:par>
                              <p:par>
                                <p:cTn id="26" presetID="6" presetClass="emph" presetSubtype="0" accel="100000" autoRev="1" fill="hold" nodeType="withEffect">
                                  <p:stCondLst>
                                    <p:cond delay="500"/>
                                  </p:stCondLst>
                                  <p:childTnLst>
                                    <p:animScale>
                                      <p:cBhvr>
                                        <p:cTn id="27" dur="500" fill="hold"/>
                                        <p:tgtEl>
                                          <p:spTgt spid="16"/>
                                        </p:tgtEl>
                                      </p:cBhvr>
                                      <p:by x="90000" y="90000"/>
                                    </p:animScale>
                                  </p:childTnLst>
                                </p:cTn>
                              </p:par>
                              <p:par>
                                <p:cTn id="28" presetID="6" presetClass="emph" presetSubtype="0" accel="100000" autoRev="1" fill="hold" nodeType="withEffect">
                                  <p:stCondLst>
                                    <p:cond delay="500"/>
                                  </p:stCondLst>
                                  <p:childTnLst>
                                    <p:animScale>
                                      <p:cBhvr>
                                        <p:cTn id="29" dur="500" fill="hold"/>
                                        <p:tgtEl>
                                          <p:spTgt spid="17"/>
                                        </p:tgtEl>
                                      </p:cBhvr>
                                      <p:by x="90000" y="90000"/>
                                    </p:animScale>
                                  </p:childTnLst>
                                </p:cTn>
                              </p:par>
                              <p:par>
                                <p:cTn id="30" presetID="10" presetClass="entr" presetSubtype="0" fill="hold" grpId="2" nodeType="withEffect">
                                  <p:stCondLst>
                                    <p:cond delay="4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10" presetClass="entr" presetSubtype="0" fill="hold" grpId="1" nodeType="withEffect">
                                  <p:stCondLst>
                                    <p:cond delay="4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50"/>
                                        <p:tgtEl>
                                          <p:spTgt spid="6"/>
                                        </p:tgtEl>
                                      </p:cBhvr>
                                    </p:animEffect>
                                  </p:childTnLst>
                                </p:cTn>
                              </p:par>
                              <p:par>
                                <p:cTn id="36" presetID="42" presetClass="path" presetSubtype="0" decel="100000" fill="hold" grpId="3" nodeType="withEffect">
                                  <p:stCondLst>
                                    <p:cond delay="0"/>
                                  </p:stCondLst>
                                  <p:childTnLst>
                                    <p:animMotion origin="layout" path="M -1.51647E-6 2.23332E-6 L -1.51647E-6 0.25011 " pathEditMode="relative" rAng="0" ptsTypes="AA">
                                      <p:cBhvr>
                                        <p:cTn id="37" dur="750" spd="-100000" fill="hold"/>
                                        <p:tgtEl>
                                          <p:spTgt spid="15"/>
                                        </p:tgtEl>
                                        <p:attrNameLst>
                                          <p:attrName>ppt_x</p:attrName>
                                          <p:attrName>ppt_y</p:attrName>
                                        </p:attrNameLst>
                                      </p:cBhvr>
                                      <p:rCtr x="0" y="12506"/>
                                    </p:animMotion>
                                  </p:childTnLst>
                                </p:cTn>
                              </p:par>
                              <p:par>
                                <p:cTn id="38" presetID="42" presetClass="path" presetSubtype="0" decel="100000" fill="hold" grpId="2" nodeType="withEffect">
                                  <p:stCondLst>
                                    <p:cond delay="0"/>
                                  </p:stCondLst>
                                  <p:childTnLst>
                                    <p:animMotion origin="layout" path="M 0 0 L 0 0.25 E" pathEditMode="relative" ptsTypes="">
                                      <p:cBhvr>
                                        <p:cTn id="39" dur="750" spd="-100000" fill="hold"/>
                                        <p:tgtEl>
                                          <p:spTgt spid="6"/>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64" presetClass="path" presetSubtype="0" accel="100000" fill="hold" grpId="0" nodeType="clickEffect">
                                  <p:stCondLst>
                                    <p:cond delay="300"/>
                                  </p:stCondLst>
                                  <p:childTnLst>
                                    <p:animMotion origin="layout" path="M -1.51647E-6 2.23332E-6 L -1.51647E-6 -0.42283 " pathEditMode="relative" rAng="0" ptsTypes="AA">
                                      <p:cBhvr>
                                        <p:cTn id="43" dur="750" fill="hold"/>
                                        <p:tgtEl>
                                          <p:spTgt spid="15"/>
                                        </p:tgtEl>
                                        <p:attrNameLst>
                                          <p:attrName>ppt_x</p:attrName>
                                          <p:attrName>ppt_y</p:attrName>
                                        </p:attrNameLst>
                                      </p:cBhvr>
                                      <p:rCtr x="0" y="-21153"/>
                                    </p:animMotion>
                                  </p:childTnLst>
                                </p:cTn>
                              </p:par>
                              <p:par>
                                <p:cTn id="44" presetID="10" presetClass="exit" presetSubtype="0" fill="hold" grpId="1" nodeType="withEffect">
                                  <p:stCondLst>
                                    <p:cond delay="300"/>
                                  </p:stCondLst>
                                  <p:childTnLst>
                                    <p:animEffect transition="out" filter="fade">
                                      <p:cBhvr>
                                        <p:cTn id="45" dur="200"/>
                                        <p:tgtEl>
                                          <p:spTgt spid="15"/>
                                        </p:tgtEl>
                                      </p:cBhvr>
                                    </p:animEffect>
                                    <p:set>
                                      <p:cBhvr>
                                        <p:cTn id="46" dur="1" fill="hold">
                                          <p:stCondLst>
                                            <p:cond delay="199"/>
                                          </p:stCondLst>
                                        </p:cTn>
                                        <p:tgtEl>
                                          <p:spTgt spid="15"/>
                                        </p:tgtEl>
                                        <p:attrNameLst>
                                          <p:attrName>style.visibility</p:attrName>
                                        </p:attrNameLst>
                                      </p:cBhvr>
                                      <p:to>
                                        <p:strVal val="hidden"/>
                                      </p:to>
                                    </p:set>
                                  </p:childTnLst>
                                </p:cTn>
                              </p:par>
                              <p:par>
                                <p:cTn id="47" presetID="10" presetClass="entr" presetSubtype="0" fill="hold" grpId="1" nodeType="withEffect">
                                  <p:stCondLst>
                                    <p:cond delay="50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childTnLst>
                                </p:cTn>
                              </p:par>
                              <p:par>
                                <p:cTn id="50" presetID="64" presetClass="path" presetSubtype="0" decel="100000" fill="hold" grpId="0" nodeType="withEffect">
                                  <p:stCondLst>
                                    <p:cond delay="150"/>
                                  </p:stCondLst>
                                  <p:childTnLst>
                                    <p:animMotion origin="layout" path="M -1.51647E-6 2.23332E-6 L -1.51647E-6 0.17544 " pathEditMode="relative" rAng="0" ptsTypes="AA">
                                      <p:cBhvr>
                                        <p:cTn id="51" dur="750" spd="-100000" fill="hold"/>
                                        <p:tgtEl>
                                          <p:spTgt spid="13"/>
                                        </p:tgtEl>
                                        <p:attrNameLst>
                                          <p:attrName>ppt_x</p:attrName>
                                          <p:attrName>ppt_y</p:attrName>
                                        </p:attrNameLst>
                                      </p:cBhvr>
                                      <p:rCtr x="0" y="8761"/>
                                    </p:animMotion>
                                  </p:childTnLst>
                                </p:cTn>
                              </p:par>
                              <p:par>
                                <p:cTn id="52" presetID="35" presetClass="path" presetSubtype="0" accel="26667" decel="73333" fill="hold" grpId="0" nodeType="withEffect">
                                  <p:stCondLst>
                                    <p:cond delay="400"/>
                                  </p:stCondLst>
                                  <p:childTnLst>
                                    <p:animMotion origin="layout" path="M 4.99106E-6 2.23332E-6 L -0.10315 2.23332E-6 " pathEditMode="relative" rAng="0" ptsTypes="AA">
                                      <p:cBhvr>
                                        <p:cTn id="53" dur="600" fill="hold"/>
                                        <p:tgtEl>
                                          <p:spTgt spid="6"/>
                                        </p:tgtEl>
                                        <p:attrNameLst>
                                          <p:attrName>ppt_x</p:attrName>
                                          <p:attrName>ppt_y</p:attrName>
                                        </p:attrNameLst>
                                      </p:cBhvr>
                                      <p:rCtr x="-51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5" grpId="2"/>
      <p:bldP spid="15" grpId="3"/>
      <p:bldP spid="13" grpId="0"/>
      <p:bldP spid="13" grpId="1"/>
      <p:bldP spid="12" grpId="0"/>
      <p:bldP spid="12" grpId="1"/>
      <p:bldP spid="6" grpId="0"/>
      <p:bldP spid="6" grpId="1"/>
      <p:bldP spid="6"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768975" y="304800"/>
            <a:ext cx="3038475" cy="3038476"/>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102725" y="304800"/>
            <a:ext cx="3038475" cy="3038476"/>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768975" y="3648076"/>
            <a:ext cx="3038475" cy="3038476"/>
          </a:xfrm>
          <a:prstGeom prst="rect">
            <a:avLst/>
          </a:prstGeom>
        </p:spPr>
      </p:pic>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102725" y="3648076"/>
            <a:ext cx="3038475" cy="3038476"/>
          </a:xfrm>
          <a:prstGeom prst="rect">
            <a:avLst/>
          </a:prstGeom>
        </p:spPr>
      </p:pic>
      <p:grpSp>
        <p:nvGrpSpPr>
          <p:cNvPr id="2" name="Group 1"/>
          <p:cNvGrpSpPr/>
          <p:nvPr/>
        </p:nvGrpSpPr>
        <p:grpSpPr>
          <a:xfrm>
            <a:off x="7735979" y="0"/>
            <a:ext cx="4701412" cy="6994968"/>
            <a:chOff x="7735979" y="0"/>
            <a:chExt cx="4701412" cy="6994968"/>
          </a:xfrm>
        </p:grpSpPr>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7736900" y="0"/>
              <a:ext cx="4699575" cy="3657600"/>
            </a:xfrm>
            <a:prstGeom prst="rect">
              <a:avLst/>
            </a:prstGeom>
          </p:spPr>
        </p:pic>
        <p:pic>
          <p:nvPicPr>
            <p:cNvPr id="36" name="Picture 35"/>
            <p:cNvPicPr>
              <a:picLocks noChangeAspect="1"/>
            </p:cNvPicPr>
            <p:nvPr/>
          </p:nvPicPr>
          <p:blipFill rotWithShape="1">
            <a:blip r:embed="rId8">
              <a:lum bright="-5000"/>
              <a:extLst>
                <a:ext uri="{28A0092B-C50C-407E-A947-70E740481C1C}">
                  <a14:useLocalDpi xmlns:a14="http://schemas.microsoft.com/office/drawing/2010/main" val="0"/>
                </a:ext>
              </a:extLst>
            </a:blip>
            <a:srcRect/>
            <a:stretch/>
          </p:blipFill>
          <p:spPr>
            <a:xfrm>
              <a:off x="7736899" y="3490378"/>
              <a:ext cx="4700492" cy="3504589"/>
            </a:xfrm>
            <a:prstGeom prst="rect">
              <a:avLst/>
            </a:prstGeom>
          </p:spPr>
        </p:pic>
        <p:sp>
          <p:nvSpPr>
            <p:cNvPr id="39" name="Rectangle 38"/>
            <p:cNvSpPr/>
            <p:nvPr/>
          </p:nvSpPr>
          <p:spPr bwMode="auto">
            <a:xfrm>
              <a:off x="7735979" y="3498127"/>
              <a:ext cx="3909197" cy="3496841"/>
            </a:xfrm>
            <a:prstGeom prst="rect">
              <a:avLst/>
            </a:prstGeom>
            <a:gradFill>
              <a:gsLst>
                <a:gs pos="0">
                  <a:srgbClr val="505050">
                    <a:lumMod val="50000"/>
                    <a:alpha val="40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kern="0" dirty="0">
                <a:solidFill>
                  <a:srgbClr val="FFFFFF"/>
                </a:solidFill>
                <a:latin typeface="Segoe UI"/>
              </a:endParaRPr>
            </a:p>
          </p:txBody>
        </p:sp>
        <p:sp>
          <p:nvSpPr>
            <p:cNvPr id="33" name="Rectangle 32"/>
            <p:cNvSpPr/>
            <p:nvPr/>
          </p:nvSpPr>
          <p:spPr bwMode="auto">
            <a:xfrm>
              <a:off x="7735979" y="0"/>
              <a:ext cx="4306669" cy="3498126"/>
            </a:xfrm>
            <a:prstGeom prst="rect">
              <a:avLst/>
            </a:prstGeom>
            <a:gradFill>
              <a:gsLst>
                <a:gs pos="0">
                  <a:srgbClr val="505050">
                    <a:lumMod val="50000"/>
                    <a:alpha val="48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kern="0" dirty="0">
                <a:solidFill>
                  <a:srgbClr val="FFFFFF"/>
                </a:solidFill>
                <a:latin typeface="Segoe UI"/>
              </a:endParaRPr>
            </a:p>
          </p:txBody>
        </p:sp>
      </p:grpSp>
      <p:sp>
        <p:nvSpPr>
          <p:cNvPr id="15" name="Rectangle 14"/>
          <p:cNvSpPr/>
          <p:nvPr/>
        </p:nvSpPr>
        <p:spPr>
          <a:xfrm>
            <a:off x="1442165" y="2162006"/>
            <a:ext cx="5973763" cy="79765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smtClean="0">
                <a:ln w="3175">
                  <a:noFill/>
                </a:ln>
                <a:gradFill>
                  <a:gsLst>
                    <a:gs pos="5000">
                      <a:srgbClr val="FFFFFF"/>
                    </a:gs>
                    <a:gs pos="100000">
                      <a:srgbClr val="FFFFFF"/>
                    </a:gs>
                  </a:gsLst>
                  <a:lin ang="5400000" scaled="1"/>
                </a:gradFill>
                <a:latin typeface="Segoe UI Light"/>
                <a:ea typeface="Segoe UI" pitchFamily="34" charset="0"/>
                <a:cs typeface="Segoe UI" pitchFamily="34" charset="0"/>
              </a:rPr>
              <a:t>worldview</a:t>
            </a:r>
            <a:endParaRPr lang="en-US" sz="48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endParaRPr>
          </a:p>
        </p:txBody>
      </p:sp>
      <p:sp>
        <p:nvSpPr>
          <p:cNvPr id="40" name="Rectangle 39"/>
          <p:cNvSpPr/>
          <p:nvPr/>
        </p:nvSpPr>
        <p:spPr bwMode="auto">
          <a:xfrm>
            <a:off x="8101109" y="6462134"/>
            <a:ext cx="2875716"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932472" fontAlgn="base">
              <a:lnSpc>
                <a:spcPts val="1700"/>
              </a:lnSpc>
              <a:spcBef>
                <a:spcPct val="0"/>
              </a:spcBef>
              <a:spcAft>
                <a:spcPct val="0"/>
              </a:spcAft>
            </a:pPr>
            <a:r>
              <a:rPr lang="en-US" sz="2000" spc="30" dirty="0" smtClean="0">
                <a:gradFill>
                  <a:gsLst>
                    <a:gs pos="0">
                      <a:srgbClr val="FFFFFF"/>
                    </a:gs>
                    <a:gs pos="100000">
                      <a:srgbClr val="FFFFFF"/>
                    </a:gs>
                  </a:gsLst>
                  <a:lin ang="5400000" scaled="0"/>
                </a:gradFill>
                <a:ea typeface="Segoe UI" pitchFamily="34" charset="0"/>
                <a:cs typeface="Segoe UI Semilight" panose="020B0402040204020203" pitchFamily="34" charset="0"/>
              </a:rPr>
              <a:t>Cloud-first</a:t>
            </a:r>
            <a:endParaRPr lang="en-US" sz="2000" spc="30"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pSp>
        <p:nvGrpSpPr>
          <p:cNvPr id="5" name="Group 4"/>
          <p:cNvGrpSpPr/>
          <p:nvPr/>
        </p:nvGrpSpPr>
        <p:grpSpPr>
          <a:xfrm>
            <a:off x="8094278" y="5543540"/>
            <a:ext cx="722376" cy="722376"/>
            <a:chOff x="8094278" y="5543540"/>
            <a:chExt cx="722376" cy="722376"/>
          </a:xfrm>
        </p:grpSpPr>
        <p:sp>
          <p:nvSpPr>
            <p:cNvPr id="41" name="Rectangle 40"/>
            <p:cNvSpPr/>
            <p:nvPr/>
          </p:nvSpPr>
          <p:spPr bwMode="auto">
            <a:xfrm>
              <a:off x="8094278" y="5543540"/>
              <a:ext cx="722376" cy="722376"/>
            </a:xfrm>
            <a:prstGeom prst="rect">
              <a:avLst/>
            </a:prstGeom>
            <a:solidFill>
              <a:schemeClr val="bg1">
                <a:lumMod val="20000"/>
                <a:lumOff val="80000"/>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157101" y="5731053"/>
              <a:ext cx="596728" cy="347349"/>
            </a:xfrm>
            <a:prstGeom prst="rect">
              <a:avLst/>
            </a:prstGeom>
          </p:spPr>
        </p:pic>
      </p:grpSp>
      <p:sp>
        <p:nvSpPr>
          <p:cNvPr id="60" name="Rectangle 59"/>
          <p:cNvSpPr/>
          <p:nvPr/>
        </p:nvSpPr>
        <p:spPr bwMode="auto">
          <a:xfrm>
            <a:off x="8101109" y="2950599"/>
            <a:ext cx="2875716"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932472" fontAlgn="base">
              <a:lnSpc>
                <a:spcPts val="1700"/>
              </a:lnSpc>
              <a:spcBef>
                <a:spcPct val="0"/>
              </a:spcBef>
              <a:spcAft>
                <a:spcPct val="0"/>
              </a:spcAft>
            </a:pPr>
            <a:r>
              <a:rPr lang="en-US" sz="2000" spc="30" dirty="0" smtClean="0">
                <a:gradFill>
                  <a:gsLst>
                    <a:gs pos="0">
                      <a:srgbClr val="FFFFFF"/>
                    </a:gs>
                    <a:gs pos="100000">
                      <a:srgbClr val="FFFFFF"/>
                    </a:gs>
                  </a:gsLst>
                  <a:lin ang="5400000" scaled="0"/>
                </a:gradFill>
                <a:ea typeface="Segoe UI" pitchFamily="34" charset="0"/>
                <a:cs typeface="Segoe UI Semilight" panose="020B0402040204020203" pitchFamily="34" charset="0"/>
              </a:rPr>
              <a:t>Mobile-first</a:t>
            </a:r>
            <a:endParaRPr lang="en-US" sz="2000" spc="30"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pSp>
        <p:nvGrpSpPr>
          <p:cNvPr id="4" name="Group 3"/>
          <p:cNvGrpSpPr/>
          <p:nvPr/>
        </p:nvGrpSpPr>
        <p:grpSpPr>
          <a:xfrm>
            <a:off x="8101109" y="2054446"/>
            <a:ext cx="722376" cy="722376"/>
            <a:chOff x="8101109" y="2054446"/>
            <a:chExt cx="722376" cy="722376"/>
          </a:xfrm>
        </p:grpSpPr>
        <p:sp>
          <p:nvSpPr>
            <p:cNvPr id="62" name="Rectangle 61"/>
            <p:cNvSpPr/>
            <p:nvPr/>
          </p:nvSpPr>
          <p:spPr bwMode="auto">
            <a:xfrm>
              <a:off x="8101109" y="2054446"/>
              <a:ext cx="722376" cy="722376"/>
            </a:xfrm>
            <a:prstGeom prst="rect">
              <a:avLst/>
            </a:prstGeom>
            <a:solidFill>
              <a:schemeClr val="bg1">
                <a:lumMod val="20000"/>
                <a:lumOff val="80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7101" y="2261427"/>
              <a:ext cx="596728" cy="256693"/>
            </a:xfrm>
            <a:prstGeom prst="rect">
              <a:avLst/>
            </a:prstGeom>
          </p:spPr>
        </p:pic>
      </p:grpSp>
      <p:cxnSp>
        <p:nvCxnSpPr>
          <p:cNvPr id="115" name="Straight Connector 114"/>
          <p:cNvCxnSpPr/>
          <p:nvPr/>
        </p:nvCxnSpPr>
        <p:spPr>
          <a:xfrm>
            <a:off x="7589520" y="3486952"/>
            <a:ext cx="484695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2611" y="6213400"/>
            <a:ext cx="1556447" cy="572529"/>
          </a:xfrm>
          <a:prstGeom prst="rect">
            <a:avLst/>
          </a:prstGeom>
        </p:spPr>
      </p:pic>
      <p:sp>
        <p:nvSpPr>
          <p:cNvPr id="17" name="Our"/>
          <p:cNvSpPr/>
          <p:nvPr/>
        </p:nvSpPr>
        <p:spPr>
          <a:xfrm>
            <a:off x="239084" y="2161225"/>
            <a:ext cx="1332404"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smtClean="0">
                <a:ln w="3175">
                  <a:noFill/>
                </a:ln>
                <a:gradFill>
                  <a:gsLst>
                    <a:gs pos="5000">
                      <a:srgbClr val="FFFFFF"/>
                    </a:gs>
                    <a:gs pos="100000">
                      <a:srgbClr val="FFFFFF"/>
                    </a:gs>
                  </a:gsLst>
                  <a:lin ang="5400000" scaled="1"/>
                </a:gradFill>
                <a:latin typeface="Segoe UI Light"/>
                <a:ea typeface="Segoe UI" pitchFamily="34" charset="0"/>
                <a:cs typeface="Segoe UI" pitchFamily="34" charset="0"/>
              </a:rPr>
              <a:t>Our</a:t>
            </a:r>
            <a:endParaRPr lang="en-US" sz="48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endParaRPr>
          </a:p>
        </p:txBody>
      </p:sp>
      <p:sp>
        <p:nvSpPr>
          <p:cNvPr id="19" name="mission"/>
          <p:cNvSpPr/>
          <p:nvPr/>
        </p:nvSpPr>
        <p:spPr>
          <a:xfrm>
            <a:off x="1408974" y="2161225"/>
            <a:ext cx="1988820"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smtClean="0">
                <a:ln w="3175">
                  <a:noFill/>
                </a:ln>
                <a:gradFill>
                  <a:gsLst>
                    <a:gs pos="5000">
                      <a:srgbClr val="FFFFFF"/>
                    </a:gs>
                    <a:gs pos="100000">
                      <a:srgbClr val="FFFFFF"/>
                    </a:gs>
                  </a:gsLst>
                  <a:lin ang="5400000" scaled="1"/>
                </a:gradFill>
                <a:latin typeface="Segoe UI Light"/>
                <a:ea typeface="Segoe UI" pitchFamily="34" charset="0"/>
                <a:cs typeface="Segoe UI" pitchFamily="34" charset="0"/>
              </a:rPr>
              <a:t>mission</a:t>
            </a:r>
            <a:endParaRPr lang="en-US" sz="48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endParaRPr>
          </a:p>
        </p:txBody>
      </p:sp>
      <p:sp>
        <p:nvSpPr>
          <p:cNvPr id="21" name="Rectangle 20"/>
          <p:cNvSpPr/>
          <p:nvPr/>
        </p:nvSpPr>
        <p:spPr>
          <a:xfrm>
            <a:off x="236538" y="3158577"/>
            <a:ext cx="6855544" cy="1320361"/>
          </a:xfrm>
          <a:prstGeom prst="rect">
            <a:avLst/>
          </a:prstGeom>
        </p:spPr>
        <p:txBody>
          <a:bodyPr wrap="square">
            <a:spAutoFit/>
          </a:bodyPr>
          <a:lstStyle/>
          <a:p>
            <a:pPr marL="28575" defTabSz="932472" fontAlgn="base">
              <a:lnSpc>
                <a:spcPct val="95000"/>
              </a:lnSpc>
              <a:spcBef>
                <a:spcPct val="0"/>
              </a:spcBef>
              <a:spcAft>
                <a:spcPct val="0"/>
              </a:spcAft>
            </a:pPr>
            <a: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t>Empower every </a:t>
            </a:r>
            <a:r>
              <a:rPr lang="en-US" sz="2800" dirty="0">
                <a:gradFill>
                  <a:gsLst>
                    <a:gs pos="0">
                      <a:srgbClr val="FFFFFF"/>
                    </a:gs>
                    <a:gs pos="100000">
                      <a:srgbClr val="FFFFFF"/>
                    </a:gs>
                  </a:gsLst>
                  <a:lin ang="5400000" scaled="1"/>
                </a:gradFill>
                <a:latin typeface="Segoe UI Light"/>
                <a:cs typeface="Segoe UI Semilight" panose="020B0402040204020203" pitchFamily="34" charset="0"/>
              </a:rPr>
              <a:t>person </a:t>
            </a:r>
            <a: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t>and</a:t>
            </a:r>
            <a:b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br>
            <a: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t>every organization on the</a:t>
            </a:r>
            <a:b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br>
            <a:r>
              <a:rPr lang="en-US" sz="2800" dirty="0" smtClean="0">
                <a:gradFill>
                  <a:gsLst>
                    <a:gs pos="0">
                      <a:srgbClr val="FFFFFF"/>
                    </a:gs>
                    <a:gs pos="100000">
                      <a:srgbClr val="FFFFFF"/>
                    </a:gs>
                  </a:gsLst>
                  <a:lin ang="5400000" scaled="1"/>
                </a:gradFill>
                <a:latin typeface="Segoe UI Light"/>
                <a:cs typeface="Segoe UI Semilight" panose="020B0402040204020203" pitchFamily="34" charset="0"/>
              </a:rPr>
              <a:t>planet to </a:t>
            </a:r>
            <a:r>
              <a:rPr lang="en-US" sz="2800" dirty="0">
                <a:gradFill>
                  <a:gsLst>
                    <a:gs pos="0">
                      <a:srgbClr val="FFFFFF"/>
                    </a:gs>
                    <a:gs pos="100000">
                      <a:srgbClr val="FFFFFF"/>
                    </a:gs>
                  </a:gsLst>
                  <a:lin ang="5400000" scaled="1"/>
                </a:gradFill>
                <a:latin typeface="Segoe UI Light"/>
                <a:cs typeface="Segoe UI Semilight" panose="020B0402040204020203" pitchFamily="34" charset="0"/>
              </a:rPr>
              <a:t>achieve more</a:t>
            </a:r>
          </a:p>
        </p:txBody>
      </p:sp>
    </p:spTree>
    <p:extLst>
      <p:ext uri="{BB962C8B-B14F-4D97-AF65-F5344CB8AC3E}">
        <p14:creationId xmlns:p14="http://schemas.microsoft.com/office/powerpoint/2010/main" val="1913399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00000" fill="hold" grpId="0" nodeType="withEffect">
                                  <p:stCondLst>
                                    <p:cond delay="0"/>
                                  </p:stCondLst>
                                  <p:childTnLst>
                                    <p:animMotion origin="layout" path="M -1.48073E-7 2.23332E-6 L -1.48073E-7 -0.42283 " pathEditMode="relative" rAng="0" ptsTypes="AA">
                                      <p:cBhvr>
                                        <p:cTn id="6" dur="750" fill="hold"/>
                                        <p:tgtEl>
                                          <p:spTgt spid="19"/>
                                        </p:tgtEl>
                                        <p:attrNameLst>
                                          <p:attrName>ppt_x</p:attrName>
                                          <p:attrName>ppt_y</p:attrName>
                                        </p:attrNameLst>
                                      </p:cBhvr>
                                      <p:rCtr x="0" y="-21153"/>
                                    </p:animMotion>
                                  </p:childTnLst>
                                </p:cTn>
                              </p:par>
                              <p:par>
                                <p:cTn id="7" presetID="10" presetClass="exit" presetSubtype="0" fill="hold" grpId="1" nodeType="withEffect">
                                  <p:stCondLst>
                                    <p:cond delay="150"/>
                                  </p:stCondLst>
                                  <p:childTnLst>
                                    <p:animEffect transition="out" filter="fade">
                                      <p:cBhvr>
                                        <p:cTn id="8" dur="200"/>
                                        <p:tgtEl>
                                          <p:spTgt spid="19"/>
                                        </p:tgtEl>
                                      </p:cBhvr>
                                    </p:animEffect>
                                    <p:set>
                                      <p:cBhvr>
                                        <p:cTn id="9" dur="1" fill="hold">
                                          <p:stCondLst>
                                            <p:cond delay="199"/>
                                          </p:stCondLst>
                                        </p:cTn>
                                        <p:tgtEl>
                                          <p:spTgt spid="19"/>
                                        </p:tgtEl>
                                        <p:attrNameLst>
                                          <p:attrName>style.visibility</p:attrName>
                                        </p:attrNameLst>
                                      </p:cBhvr>
                                      <p:to>
                                        <p:strVal val="hidden"/>
                                      </p:to>
                                    </p:set>
                                  </p:childTnLst>
                                </p:cTn>
                              </p:par>
                              <p:par>
                                <p:cTn id="10" presetID="10" presetClass="entr" presetSubtype="0" fill="hold" grpId="0" nodeType="withEffect">
                                  <p:stCondLst>
                                    <p:cond delay="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2.25428E-6 -1.69315E-6 L -2.25428E-6 0.25012 " pathEditMode="relative" rAng="0" ptsTypes="AA">
                                      <p:cBhvr>
                                        <p:cTn id="14" dur="750" spd="-100000" fill="hold"/>
                                        <p:tgtEl>
                                          <p:spTgt spid="15"/>
                                        </p:tgtEl>
                                        <p:attrNameLst>
                                          <p:attrName>ppt_x</p:attrName>
                                          <p:attrName>ppt_y</p:attrName>
                                        </p:attrNameLst>
                                      </p:cBhvr>
                                      <p:rCtr x="0" y="12506"/>
                                    </p:animMotion>
                                  </p:childTnLst>
                                </p:cTn>
                              </p:par>
                              <p:par>
                                <p:cTn id="15" presetID="10" presetClass="exit" presetSubtype="0" fill="hold" grpId="0" nodeType="withEffect">
                                  <p:stCondLst>
                                    <p:cond delay="0"/>
                                  </p:stCondLst>
                                  <p:childTnLst>
                                    <p:animEffect transition="out" filter="fade">
                                      <p:cBhvr>
                                        <p:cTn id="16" dur="250"/>
                                        <p:tgtEl>
                                          <p:spTgt spid="21"/>
                                        </p:tgtEl>
                                      </p:cBhvr>
                                    </p:animEffect>
                                    <p:set>
                                      <p:cBhvr>
                                        <p:cTn id="17" dur="1" fill="hold">
                                          <p:stCondLst>
                                            <p:cond delay="249"/>
                                          </p:stCondLst>
                                        </p:cTn>
                                        <p:tgtEl>
                                          <p:spTgt spid="21"/>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par>
                                <p:cTn id="30" presetID="6" presetClass="emph" presetSubtype="0" accel="100000" autoRev="1" fill="hold" nodeType="withEffect">
                                  <p:stCondLst>
                                    <p:cond delay="0"/>
                                  </p:stCondLst>
                                  <p:childTnLst>
                                    <p:animScale>
                                      <p:cBhvr>
                                        <p:cTn id="31" dur="500" fill="hold"/>
                                        <p:tgtEl>
                                          <p:spTgt spid="22"/>
                                        </p:tgtEl>
                                      </p:cBhvr>
                                      <p:by x="90000" y="90000"/>
                                    </p:animScale>
                                  </p:childTnLst>
                                </p:cTn>
                              </p:par>
                              <p:par>
                                <p:cTn id="32" presetID="6" presetClass="emph" presetSubtype="0" accel="100000" autoRev="1" fill="hold" nodeType="withEffect">
                                  <p:stCondLst>
                                    <p:cond delay="0"/>
                                  </p:stCondLst>
                                  <p:childTnLst>
                                    <p:animScale>
                                      <p:cBhvr>
                                        <p:cTn id="33" dur="500" fill="hold"/>
                                        <p:tgtEl>
                                          <p:spTgt spid="23"/>
                                        </p:tgtEl>
                                      </p:cBhvr>
                                      <p:by x="90000" y="90000"/>
                                    </p:animScale>
                                  </p:childTnLst>
                                </p:cTn>
                              </p:par>
                              <p:par>
                                <p:cTn id="34" presetID="6" presetClass="emph" presetSubtype="0" accel="100000" autoRev="1" fill="hold" nodeType="withEffect">
                                  <p:stCondLst>
                                    <p:cond delay="0"/>
                                  </p:stCondLst>
                                  <p:childTnLst>
                                    <p:animScale>
                                      <p:cBhvr>
                                        <p:cTn id="35" dur="500" fill="hold"/>
                                        <p:tgtEl>
                                          <p:spTgt spid="24"/>
                                        </p:tgtEl>
                                      </p:cBhvr>
                                      <p:by x="90000" y="90000"/>
                                    </p:animScale>
                                  </p:childTnLst>
                                </p:cTn>
                              </p:par>
                              <p:par>
                                <p:cTn id="36" presetID="6" presetClass="emph" presetSubtype="0" accel="100000" autoRev="1" fill="hold" nodeType="withEffect">
                                  <p:stCondLst>
                                    <p:cond delay="0"/>
                                  </p:stCondLst>
                                  <p:childTnLst>
                                    <p:animScale>
                                      <p:cBhvr>
                                        <p:cTn id="37" dur="500" fill="hold"/>
                                        <p:tgtEl>
                                          <p:spTgt spid="25"/>
                                        </p:tgtEl>
                                      </p:cBhvr>
                                      <p:by x="90000" y="90000"/>
                                    </p:animScale>
                                  </p:childTnLst>
                                </p:cTn>
                              </p:par>
                              <p:par>
                                <p:cTn id="38" presetID="2" presetClass="entr" presetSubtype="2" decel="100000" fill="hold" nodeType="withEffect">
                                  <p:stCondLst>
                                    <p:cond delay="75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750" fill="hold"/>
                                        <p:tgtEl>
                                          <p:spTgt spid="2"/>
                                        </p:tgtEl>
                                        <p:attrNameLst>
                                          <p:attrName>ppt_x</p:attrName>
                                        </p:attrNameLst>
                                      </p:cBhvr>
                                      <p:tavLst>
                                        <p:tav tm="0">
                                          <p:val>
                                            <p:strVal val="1+#ppt_w/2"/>
                                          </p:val>
                                        </p:tav>
                                        <p:tav tm="100000">
                                          <p:val>
                                            <p:strVal val="#ppt_x"/>
                                          </p:val>
                                        </p:tav>
                                      </p:tavLst>
                                    </p:anim>
                                    <p:anim calcmode="lin" valueType="num">
                                      <p:cBhvr additive="base">
                                        <p:cTn id="41" dur="750" fill="hold"/>
                                        <p:tgtEl>
                                          <p:spTgt spid="2"/>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95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63" presetClass="path" presetSubtype="0" accel="50000" decel="50000" fill="hold" nodeType="withEffect">
                                  <p:stCondLst>
                                    <p:cond delay="300"/>
                                  </p:stCondLst>
                                  <p:childTnLst>
                                    <p:animMotion origin="layout" path="M -2.20322E-6 1.82478E-6 L 0.5157 1.82478E-6 " pathEditMode="relative" rAng="0" ptsTypes="AA">
                                      <p:cBhvr>
                                        <p:cTn id="46" dur="1250" spd="-100000" fill="hold"/>
                                        <p:tgtEl>
                                          <p:spTgt spid="4"/>
                                        </p:tgtEl>
                                        <p:attrNameLst>
                                          <p:attrName>ppt_x</p:attrName>
                                          <p:attrName>ppt_y</p:attrName>
                                        </p:attrNameLst>
                                      </p:cBhvr>
                                      <p:rCtr x="25785" y="0"/>
                                    </p:animMotion>
                                  </p:childTnLst>
                                </p:cTn>
                              </p:par>
                              <p:par>
                                <p:cTn id="47" presetID="10" presetClass="entr" presetSubtype="0" fill="hold" grpId="0" nodeType="withEffect">
                                  <p:stCondLst>
                                    <p:cond delay="95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63" presetClass="path" presetSubtype="0" accel="50000" decel="50000" fill="hold" grpId="1" nodeType="withEffect">
                                  <p:stCondLst>
                                    <p:cond delay="300"/>
                                  </p:stCondLst>
                                  <p:childTnLst>
                                    <p:animMotion origin="layout" path="M -2.20322E-6 1.82478E-6 L 0.5157 1.82478E-6 " pathEditMode="relative" rAng="0" ptsTypes="AA">
                                      <p:cBhvr>
                                        <p:cTn id="51" dur="1250" spd="-100000" fill="hold"/>
                                        <p:tgtEl>
                                          <p:spTgt spid="60"/>
                                        </p:tgtEl>
                                        <p:attrNameLst>
                                          <p:attrName>ppt_x</p:attrName>
                                          <p:attrName>ppt_y</p:attrName>
                                        </p:attrNameLst>
                                      </p:cBhvr>
                                      <p:rCtr x="25785" y="0"/>
                                    </p:animMotion>
                                  </p:childTnLst>
                                </p:cTn>
                              </p:par>
                              <p:par>
                                <p:cTn id="52" presetID="10" presetClass="entr" presetSubtype="0" fill="hold" nodeType="withEffect">
                                  <p:stCondLst>
                                    <p:cond delay="105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par>
                                <p:cTn id="55" presetID="63" presetClass="path" presetSubtype="0" accel="50000" decel="50000" fill="hold" nodeType="withEffect">
                                  <p:stCondLst>
                                    <p:cond delay="400"/>
                                  </p:stCondLst>
                                  <p:childTnLst>
                                    <p:animMotion origin="layout" path="M -2.20322E-6 1.82478E-6 L 0.5157 1.82478E-6 " pathEditMode="relative" rAng="0" ptsTypes="AA">
                                      <p:cBhvr>
                                        <p:cTn id="56" dur="1250" spd="-100000" fill="hold"/>
                                        <p:tgtEl>
                                          <p:spTgt spid="5"/>
                                        </p:tgtEl>
                                        <p:attrNameLst>
                                          <p:attrName>ppt_x</p:attrName>
                                          <p:attrName>ppt_y</p:attrName>
                                        </p:attrNameLst>
                                      </p:cBhvr>
                                      <p:rCtr x="25785" y="0"/>
                                    </p:animMotion>
                                  </p:childTnLst>
                                </p:cTn>
                              </p:par>
                              <p:par>
                                <p:cTn id="57" presetID="10" presetClass="entr" presetSubtype="0" fill="hold" grpId="0" nodeType="withEffect">
                                  <p:stCondLst>
                                    <p:cond delay="105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63" presetClass="path" presetSubtype="0" accel="50000" decel="50000" fill="hold" grpId="1" nodeType="withEffect">
                                  <p:stCondLst>
                                    <p:cond delay="400"/>
                                  </p:stCondLst>
                                  <p:childTnLst>
                                    <p:animMotion origin="layout" path="M -2.20322E-6 1.82478E-6 L 0.5157 1.82478E-6 " pathEditMode="relative" rAng="0" ptsTypes="AA">
                                      <p:cBhvr>
                                        <p:cTn id="61" dur="1250" spd="-100000" fill="hold"/>
                                        <p:tgtEl>
                                          <p:spTgt spid="40"/>
                                        </p:tgtEl>
                                        <p:attrNameLst>
                                          <p:attrName>ppt_x</p:attrName>
                                          <p:attrName>ppt_y</p:attrName>
                                        </p:attrNameLst>
                                      </p:cBhvr>
                                      <p:rCtr x="257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40" grpId="0"/>
      <p:bldP spid="40" grpId="1"/>
      <p:bldP spid="60" grpId="0"/>
      <p:bldP spid="60" grpId="1"/>
      <p:bldP spid="19" grpId="0"/>
      <p:bldP spid="19" grpId="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6269772" y="5341114"/>
            <a:ext cx="3133308" cy="794064"/>
          </a:xfrm>
          <a:prstGeom prst="rect">
            <a:avLst/>
          </a:prstGeom>
          <a:noFill/>
        </p:spPr>
        <p:txBody>
          <a:bodyPr wrap="square" lIns="182880" tIns="146304" rIns="182880" bIns="146304"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algn="ctr"/>
            <a:r>
              <a:rPr lang="en-US" sz="1800" b="0" dirty="0" smtClean="0">
                <a:gradFill>
                  <a:gsLst>
                    <a:gs pos="17424">
                      <a:srgbClr val="00BCF2"/>
                    </a:gs>
                    <a:gs pos="61000">
                      <a:srgbClr val="00BCF2"/>
                    </a:gs>
                  </a:gsLst>
                  <a:lin ang="5400000" scaled="1"/>
                </a:gradFill>
                <a:latin typeface="Segoe UI Semibold" panose="020B0702040204020203" pitchFamily="34" charset="0"/>
              </a:rPr>
              <a:t>Build</a:t>
            </a:r>
            <a:r>
              <a:rPr lang="en-US" sz="1800" b="0" dirty="0" smtClean="0">
                <a:gradFill>
                  <a:gsLst>
                    <a:gs pos="17424">
                      <a:srgbClr val="00BCF2"/>
                    </a:gs>
                    <a:gs pos="61000">
                      <a:srgbClr val="00BCF2"/>
                    </a:gs>
                  </a:gsLst>
                  <a:lin ang="5400000" scaled="1"/>
                </a:gradFill>
                <a:latin typeface="Segoe UI" panose="020B0502040204020203" pitchFamily="34" charset="0"/>
                <a:cs typeface="Segoe UI" panose="020B0502040204020203" pitchFamily="34" charset="0"/>
              </a:rPr>
              <a:t> </a:t>
            </a:r>
            <a:r>
              <a:rPr lang="en-US" sz="1800" b="0" dirty="0" smtClean="0">
                <a:gradFill>
                  <a:gsLst>
                    <a:gs pos="62963">
                      <a:srgbClr val="FFFFFF"/>
                    </a:gs>
                    <a:gs pos="83000">
                      <a:srgbClr val="FFFFFF"/>
                    </a:gs>
                  </a:gsLst>
                  <a:lin ang="5400000" scaled="1"/>
                </a:gradFill>
                <a:latin typeface="Segoe UI" panose="020B0502040204020203" pitchFamily="34" charset="0"/>
                <a:cs typeface="Segoe UI" panose="020B0502040204020203" pitchFamily="34" charset="0"/>
              </a:rPr>
              <a:t>the </a:t>
            </a:r>
            <a:br>
              <a:rPr lang="en-US" sz="1800" b="0" dirty="0" smtClean="0">
                <a:gradFill>
                  <a:gsLst>
                    <a:gs pos="62963">
                      <a:srgbClr val="FFFFFF"/>
                    </a:gs>
                    <a:gs pos="83000">
                      <a:srgbClr val="FFFFFF"/>
                    </a:gs>
                  </a:gsLst>
                  <a:lin ang="5400000" scaled="1"/>
                </a:gradFill>
                <a:latin typeface="Segoe UI" panose="020B0502040204020203" pitchFamily="34" charset="0"/>
                <a:cs typeface="Segoe UI" panose="020B0502040204020203" pitchFamily="34" charset="0"/>
              </a:rPr>
            </a:br>
            <a:r>
              <a:rPr lang="en-US" sz="1800" b="0" dirty="0" smtClean="0">
                <a:gradFill>
                  <a:gsLst>
                    <a:gs pos="62963">
                      <a:srgbClr val="FFFFFF"/>
                    </a:gs>
                    <a:gs pos="83000">
                      <a:srgbClr val="FFFFFF"/>
                    </a:gs>
                  </a:gsLst>
                  <a:lin ang="5400000" scaled="1"/>
                </a:gradFill>
                <a:latin typeface="Segoe UI" panose="020B0502040204020203" pitchFamily="34" charset="0"/>
                <a:cs typeface="Segoe UI" panose="020B0502040204020203" pitchFamily="34" charset="0"/>
              </a:rPr>
              <a:t>intelligent cloud platform</a:t>
            </a:r>
            <a:endParaRPr lang="en-US" sz="1800" b="0" dirty="0">
              <a:gradFill>
                <a:gsLst>
                  <a:gs pos="62963">
                    <a:srgbClr val="FFFFFF"/>
                  </a:gs>
                  <a:gs pos="83000">
                    <a:srgbClr val="FFFFFF"/>
                  </a:gs>
                </a:gsLst>
                <a:lin ang="5400000" scaled="1"/>
              </a:gradFill>
              <a:latin typeface="Segoe UI" panose="020B0502040204020203" pitchFamily="34" charset="0"/>
              <a:cs typeface="Segoe UI" panose="020B0502040204020203" pitchFamily="34" charset="0"/>
            </a:endParaRPr>
          </a:p>
        </p:txBody>
      </p:sp>
      <p:sp>
        <p:nvSpPr>
          <p:cNvPr id="53" name="TextBox 52"/>
          <p:cNvSpPr txBox="1"/>
          <p:nvPr/>
        </p:nvSpPr>
        <p:spPr>
          <a:xfrm>
            <a:off x="3175068" y="5341114"/>
            <a:ext cx="2884777" cy="794064"/>
          </a:xfrm>
          <a:prstGeom prst="rect">
            <a:avLst/>
          </a:prstGeom>
          <a:noFill/>
        </p:spPr>
        <p:txBody>
          <a:bodyPr wrap="square" lIns="182880" tIns="146304" rIns="182880" bIns="146304"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algn="ctr"/>
            <a:r>
              <a:rPr lang="en-US" sz="1800" b="0" dirty="0" smtClean="0">
                <a:gradFill>
                  <a:gsLst>
                    <a:gs pos="17424">
                      <a:srgbClr val="00BCF2"/>
                    </a:gs>
                    <a:gs pos="61000">
                      <a:srgbClr val="00BCF2"/>
                    </a:gs>
                  </a:gsLst>
                  <a:lin ang="5400000" scaled="1"/>
                </a:gradFill>
                <a:latin typeface="Segoe UI Semibold" panose="020B0702040204020203" pitchFamily="34" charset="0"/>
              </a:rPr>
              <a:t>Create</a:t>
            </a:r>
            <a:r>
              <a:rPr lang="en-US" sz="1800" b="0" dirty="0" smtClean="0">
                <a:gradFill>
                  <a:gsLst>
                    <a:gs pos="17424">
                      <a:srgbClr val="00BCF2"/>
                    </a:gs>
                    <a:gs pos="61000">
                      <a:srgbClr val="00BCF2"/>
                    </a:gs>
                  </a:gsLst>
                  <a:lin ang="5400000" scaled="1"/>
                </a:gradFill>
                <a:latin typeface="Segoe UI" panose="020B0502040204020203" pitchFamily="34" charset="0"/>
                <a:cs typeface="Segoe UI" panose="020B0502040204020203" pitchFamily="34" charset="0"/>
              </a:rPr>
              <a:t> </a:t>
            </a:r>
            <a:r>
              <a:rPr lang="en-US" sz="1800" b="0" dirty="0" smtClean="0">
                <a:gradFill>
                  <a:gsLst>
                    <a:gs pos="62963">
                      <a:srgbClr val="FFFFFF"/>
                    </a:gs>
                    <a:gs pos="83000">
                      <a:srgbClr val="FFFFFF"/>
                    </a:gs>
                  </a:gsLst>
                  <a:lin ang="5400000" scaled="1"/>
                </a:gradFill>
                <a:latin typeface="Segoe UI" panose="020B0502040204020203" pitchFamily="34" charset="0"/>
                <a:cs typeface="Segoe UI" panose="020B0502040204020203" pitchFamily="34" charset="0"/>
              </a:rPr>
              <a:t>more</a:t>
            </a:r>
            <a:br>
              <a:rPr lang="en-US" sz="1800" b="0" dirty="0" smtClean="0">
                <a:gradFill>
                  <a:gsLst>
                    <a:gs pos="62963">
                      <a:srgbClr val="FFFFFF"/>
                    </a:gs>
                    <a:gs pos="83000">
                      <a:srgbClr val="FFFFFF"/>
                    </a:gs>
                  </a:gsLst>
                  <a:lin ang="5400000" scaled="1"/>
                </a:gradFill>
                <a:latin typeface="Segoe UI" panose="020B0502040204020203" pitchFamily="34" charset="0"/>
                <a:cs typeface="Segoe UI" panose="020B0502040204020203" pitchFamily="34" charset="0"/>
              </a:rPr>
            </a:br>
            <a:r>
              <a:rPr lang="en-US" sz="1800" b="0" dirty="0" smtClean="0">
                <a:gradFill>
                  <a:gsLst>
                    <a:gs pos="62963">
                      <a:srgbClr val="FFFFFF"/>
                    </a:gs>
                    <a:gs pos="83000">
                      <a:srgbClr val="FFFFFF"/>
                    </a:gs>
                  </a:gsLst>
                  <a:lin ang="5400000" scaled="1"/>
                </a:gradFill>
                <a:latin typeface="Segoe UI" panose="020B0502040204020203" pitchFamily="34" charset="0"/>
                <a:cs typeface="Segoe UI" panose="020B0502040204020203" pitchFamily="34" charset="0"/>
              </a:rPr>
              <a:t>personal computing</a:t>
            </a:r>
            <a:endParaRPr lang="en-US" sz="1800" b="0" dirty="0">
              <a:gradFill>
                <a:gsLst>
                  <a:gs pos="62963">
                    <a:srgbClr val="FFFFFF"/>
                  </a:gs>
                  <a:gs pos="83000">
                    <a:srgbClr val="FFFFFF"/>
                  </a:gs>
                </a:gsLst>
                <a:lin ang="5400000" scaled="1"/>
              </a:gradFill>
              <a:latin typeface="Segoe UI" panose="020B0502040204020203" pitchFamily="34" charset="0"/>
              <a:cs typeface="Segoe UI" panose="020B0502040204020203" pitchFamily="34" charset="0"/>
            </a:endParaRPr>
          </a:p>
        </p:txBody>
      </p:sp>
      <p:sp>
        <p:nvSpPr>
          <p:cNvPr id="54" name="TextBox 53"/>
          <p:cNvSpPr txBox="1"/>
          <p:nvPr/>
        </p:nvSpPr>
        <p:spPr>
          <a:xfrm>
            <a:off x="4689039" y="715962"/>
            <a:ext cx="3064747" cy="794064"/>
          </a:xfrm>
          <a:prstGeom prst="rect">
            <a:avLst/>
          </a:prstGeom>
          <a:noFill/>
        </p:spPr>
        <p:txBody>
          <a:bodyPr wrap="square" lIns="182880" tIns="146304" rIns="182880" bIns="146304"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defTabSz="914400">
              <a:defRPr/>
            </a:pPr>
            <a:r>
              <a:rPr lang="en-US" sz="1800" kern="0" spc="50" dirty="0" smtClean="0">
                <a:gradFill>
                  <a:gsLst>
                    <a:gs pos="17424">
                      <a:srgbClr val="00BCF2"/>
                    </a:gs>
                    <a:gs pos="61000">
                      <a:srgbClr val="00BCF2"/>
                    </a:gs>
                  </a:gsLst>
                  <a:lin ang="5400000" scaled="1"/>
                </a:gradFill>
              </a:rPr>
              <a:t>Reinvent</a:t>
            </a:r>
            <a:r>
              <a:rPr lang="en-US" sz="1800" kern="0" spc="50" dirty="0" smtClean="0">
                <a:gradFill>
                  <a:gsLst>
                    <a:gs pos="17424">
                      <a:srgbClr val="00BCF2"/>
                    </a:gs>
                    <a:gs pos="61000">
                      <a:srgbClr val="00BCF2"/>
                    </a:gs>
                  </a:gsLst>
                  <a:lin ang="5400000" scaled="1"/>
                </a:gradFill>
                <a:latin typeface="Segoe UI" panose="020B0502040204020203" pitchFamily="34" charset="0"/>
                <a:cs typeface="Segoe UI" panose="020B0502040204020203" pitchFamily="34" charset="0"/>
              </a:rPr>
              <a:t> </a:t>
            </a:r>
            <a:r>
              <a:rPr lang="en-US" sz="1800" kern="0" spc="50" dirty="0" smtClean="0">
                <a:gradFill>
                  <a:gsLst>
                    <a:gs pos="62963">
                      <a:srgbClr val="FFFFFF"/>
                    </a:gs>
                    <a:gs pos="83000">
                      <a:srgbClr val="FFFFFF"/>
                    </a:gs>
                  </a:gsLst>
                  <a:lin ang="5400000" scaled="1"/>
                </a:gradFill>
                <a:latin typeface="Segoe UI" panose="020B0502040204020203" pitchFamily="34" charset="0"/>
                <a:cs typeface="Segoe UI" panose="020B0502040204020203" pitchFamily="34" charset="0"/>
              </a:rPr>
              <a:t>productivity</a:t>
            </a:r>
            <a:br>
              <a:rPr lang="en-US" sz="1800" kern="0" spc="50" dirty="0" smtClean="0">
                <a:gradFill>
                  <a:gsLst>
                    <a:gs pos="62963">
                      <a:srgbClr val="FFFFFF"/>
                    </a:gs>
                    <a:gs pos="83000">
                      <a:srgbClr val="FFFFFF"/>
                    </a:gs>
                  </a:gsLst>
                  <a:lin ang="5400000" scaled="1"/>
                </a:gradFill>
                <a:latin typeface="Segoe UI" panose="020B0502040204020203" pitchFamily="34" charset="0"/>
                <a:cs typeface="Segoe UI" panose="020B0502040204020203" pitchFamily="34" charset="0"/>
              </a:rPr>
            </a:br>
            <a:r>
              <a:rPr lang="en-US" sz="1800" kern="0" spc="50" dirty="0" smtClean="0">
                <a:gradFill>
                  <a:gsLst>
                    <a:gs pos="62963">
                      <a:srgbClr val="FFFFFF"/>
                    </a:gs>
                    <a:gs pos="83000">
                      <a:srgbClr val="FFFFFF"/>
                    </a:gs>
                  </a:gsLst>
                  <a:lin ang="5400000" scaled="1"/>
                </a:gradFill>
                <a:latin typeface="Segoe UI" panose="020B0502040204020203" pitchFamily="34" charset="0"/>
                <a:cs typeface="Segoe UI" panose="020B0502040204020203" pitchFamily="34" charset="0"/>
              </a:rPr>
              <a:t>&amp; business processes</a:t>
            </a:r>
            <a:endParaRPr lang="en-US" sz="1800" kern="0" spc="50" dirty="0">
              <a:gradFill>
                <a:gsLst>
                  <a:gs pos="62963">
                    <a:srgbClr val="FFFFFF"/>
                  </a:gs>
                  <a:gs pos="83000">
                    <a:srgbClr val="FFFFFF"/>
                  </a:gs>
                </a:gsLst>
                <a:lin ang="5400000" scaled="1"/>
              </a:gradFill>
              <a:latin typeface="Segoe UI" panose="020B0502040204020203" pitchFamily="34" charset="0"/>
              <a:cs typeface="Segoe UI" panose="020B0502040204020203" pitchFamily="34" charset="0"/>
            </a:endParaRPr>
          </a:p>
        </p:txBody>
      </p:sp>
      <p:sp>
        <p:nvSpPr>
          <p:cNvPr id="56" name="Oval 55"/>
          <p:cNvSpPr/>
          <p:nvPr/>
        </p:nvSpPr>
        <p:spPr bwMode="auto">
          <a:xfrm>
            <a:off x="5870127" y="1519892"/>
            <a:ext cx="732682" cy="732682"/>
          </a:xfrm>
          <a:prstGeom prst="ellipse">
            <a:avLst/>
          </a:prstGeom>
          <a:solidFill>
            <a:srgbClr val="FFFFFF">
              <a:alpha val="26000"/>
            </a:srgbClr>
          </a:solidFill>
          <a:ln w="19050">
            <a:no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59" name="Oval 58"/>
          <p:cNvSpPr/>
          <p:nvPr/>
        </p:nvSpPr>
        <p:spPr bwMode="auto">
          <a:xfrm>
            <a:off x="7479611" y="4301095"/>
            <a:ext cx="732682" cy="732682"/>
          </a:xfrm>
          <a:prstGeom prst="ellipse">
            <a:avLst/>
          </a:prstGeom>
          <a:solidFill>
            <a:srgbClr val="FFFFFF">
              <a:alpha val="26000"/>
            </a:srgbClr>
          </a:solidFill>
          <a:ln w="19050">
            <a:no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62" name="Oval 61"/>
          <p:cNvSpPr/>
          <p:nvPr/>
        </p:nvSpPr>
        <p:spPr bwMode="auto">
          <a:xfrm>
            <a:off x="4260643" y="4301095"/>
            <a:ext cx="732682" cy="732682"/>
          </a:xfrm>
          <a:prstGeom prst="ellipse">
            <a:avLst/>
          </a:prstGeom>
          <a:solidFill>
            <a:srgbClr val="FFFFFF">
              <a:alpha val="26000"/>
            </a:srgbClr>
          </a:solidFill>
          <a:ln w="19050">
            <a:no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64" name="Freeform 14"/>
          <p:cNvSpPr>
            <a:spLocks/>
          </p:cNvSpPr>
          <p:nvPr/>
        </p:nvSpPr>
        <p:spPr bwMode="auto">
          <a:xfrm>
            <a:off x="4377903" y="1926270"/>
            <a:ext cx="1493838" cy="2406650"/>
          </a:xfrm>
          <a:custGeom>
            <a:avLst/>
            <a:gdLst>
              <a:gd name="T0" fmla="*/ 470 w 470"/>
              <a:gd name="T1" fmla="*/ 0 h 757"/>
              <a:gd name="T2" fmla="*/ 0 w 470"/>
              <a:gd name="T3" fmla="*/ 572 h 757"/>
              <a:gd name="T4" fmla="*/ 30 w 470"/>
              <a:gd name="T5" fmla="*/ 757 h 757"/>
            </a:gdLst>
            <a:ahLst/>
            <a:cxnLst>
              <a:cxn ang="0">
                <a:pos x="T0" y="T1"/>
              </a:cxn>
              <a:cxn ang="0">
                <a:pos x="T2" y="T3"/>
              </a:cxn>
              <a:cxn ang="0">
                <a:pos x="T4" y="T5"/>
              </a:cxn>
            </a:cxnLst>
            <a:rect l="0" t="0" r="r" b="b"/>
            <a:pathLst>
              <a:path w="470" h="757">
                <a:moveTo>
                  <a:pt x="470" y="0"/>
                </a:moveTo>
                <a:cubicBezTo>
                  <a:pt x="202" y="53"/>
                  <a:pt x="0" y="289"/>
                  <a:pt x="0" y="572"/>
                </a:cubicBezTo>
                <a:cubicBezTo>
                  <a:pt x="0" y="637"/>
                  <a:pt x="11" y="699"/>
                  <a:pt x="30" y="757"/>
                </a:cubicBezTo>
              </a:path>
            </a:pathLst>
          </a:custGeom>
          <a:noFill/>
          <a:ln w="12700" cap="flat" cmpd="sng" algn="ctr">
            <a:solidFill>
              <a:srgbClr val="FFFFFF"/>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15"/>
          <p:cNvSpPr>
            <a:spLocks/>
          </p:cNvSpPr>
          <p:nvPr/>
        </p:nvSpPr>
        <p:spPr bwMode="auto">
          <a:xfrm>
            <a:off x="6600403" y="1926270"/>
            <a:ext cx="1490663" cy="2403475"/>
          </a:xfrm>
          <a:custGeom>
            <a:avLst/>
            <a:gdLst>
              <a:gd name="T0" fmla="*/ 439 w 469"/>
              <a:gd name="T1" fmla="*/ 756 h 756"/>
              <a:gd name="T2" fmla="*/ 469 w 469"/>
              <a:gd name="T3" fmla="*/ 572 h 756"/>
              <a:gd name="T4" fmla="*/ 0 w 469"/>
              <a:gd name="T5" fmla="*/ 0 h 756"/>
            </a:gdLst>
            <a:ahLst/>
            <a:cxnLst>
              <a:cxn ang="0">
                <a:pos x="T0" y="T1"/>
              </a:cxn>
              <a:cxn ang="0">
                <a:pos x="T2" y="T3"/>
              </a:cxn>
              <a:cxn ang="0">
                <a:pos x="T4" y="T5"/>
              </a:cxn>
            </a:cxnLst>
            <a:rect l="0" t="0" r="r" b="b"/>
            <a:pathLst>
              <a:path w="469" h="756">
                <a:moveTo>
                  <a:pt x="439" y="756"/>
                </a:moveTo>
                <a:cubicBezTo>
                  <a:pt x="458" y="698"/>
                  <a:pt x="469" y="636"/>
                  <a:pt x="469" y="572"/>
                </a:cubicBezTo>
                <a:cubicBezTo>
                  <a:pt x="469" y="289"/>
                  <a:pt x="267" y="53"/>
                  <a:pt x="0" y="0"/>
                </a:cubicBezTo>
              </a:path>
            </a:pathLst>
          </a:custGeom>
          <a:noFill/>
          <a:ln w="12700" cap="flat" cmpd="sng" algn="ctr">
            <a:solidFill>
              <a:srgbClr val="FFFFFF"/>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16"/>
          <p:cNvSpPr>
            <a:spLocks/>
          </p:cNvSpPr>
          <p:nvPr/>
        </p:nvSpPr>
        <p:spPr bwMode="auto">
          <a:xfrm>
            <a:off x="4838278" y="4964745"/>
            <a:ext cx="2795588" cy="633412"/>
          </a:xfrm>
          <a:custGeom>
            <a:avLst/>
            <a:gdLst>
              <a:gd name="T0" fmla="*/ 0 w 879"/>
              <a:gd name="T1" fmla="*/ 0 h 199"/>
              <a:gd name="T2" fmla="*/ 439 w 879"/>
              <a:gd name="T3" fmla="*/ 199 h 199"/>
              <a:gd name="T4" fmla="*/ 879 w 879"/>
              <a:gd name="T5" fmla="*/ 0 h 199"/>
            </a:gdLst>
            <a:ahLst/>
            <a:cxnLst>
              <a:cxn ang="0">
                <a:pos x="T0" y="T1"/>
              </a:cxn>
              <a:cxn ang="0">
                <a:pos x="T2" y="T3"/>
              </a:cxn>
              <a:cxn ang="0">
                <a:pos x="T4" y="T5"/>
              </a:cxn>
            </a:cxnLst>
            <a:rect l="0" t="0" r="r" b="b"/>
            <a:pathLst>
              <a:path w="879" h="199">
                <a:moveTo>
                  <a:pt x="0" y="0"/>
                </a:moveTo>
                <a:cubicBezTo>
                  <a:pt x="107" y="122"/>
                  <a:pt x="264" y="199"/>
                  <a:pt x="439" y="199"/>
                </a:cubicBezTo>
                <a:cubicBezTo>
                  <a:pt x="614" y="199"/>
                  <a:pt x="772" y="122"/>
                  <a:pt x="879" y="0"/>
                </a:cubicBezTo>
              </a:path>
            </a:pathLst>
          </a:custGeom>
          <a:noFill/>
          <a:ln w="12700" cap="flat" cmpd="sng" algn="ctr">
            <a:solidFill>
              <a:srgbClr val="FFFFFF"/>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eople icon"/>
          <p:cNvPicPr>
            <a:picLocks noChangeAspect="1"/>
          </p:cNvPicPr>
          <p:nvPr/>
        </p:nvPicPr>
        <p:blipFill>
          <a:blip r:embed="rId3"/>
          <a:stretch>
            <a:fillRect/>
          </a:stretch>
        </p:blipFill>
        <p:spPr>
          <a:xfrm>
            <a:off x="4444104" y="4484556"/>
            <a:ext cx="365760" cy="365760"/>
          </a:xfrm>
          <a:prstGeom prst="rect">
            <a:avLst/>
          </a:prstGeom>
        </p:spPr>
      </p:pic>
      <p:pic>
        <p:nvPicPr>
          <p:cNvPr id="9" name="cloud icon"/>
          <p:cNvPicPr>
            <a:picLocks noChangeAspect="1"/>
          </p:cNvPicPr>
          <p:nvPr/>
        </p:nvPicPr>
        <p:blipFill>
          <a:blip r:embed="rId4"/>
          <a:stretch>
            <a:fillRect/>
          </a:stretch>
        </p:blipFill>
        <p:spPr>
          <a:xfrm>
            <a:off x="7579252" y="4507416"/>
            <a:ext cx="533400" cy="320040"/>
          </a:xfrm>
          <a:prstGeom prst="rect">
            <a:avLst/>
          </a:prstGeom>
        </p:spPr>
      </p:pic>
      <p:pic>
        <p:nvPicPr>
          <p:cNvPr id="10" name="clock icon"/>
          <p:cNvPicPr>
            <a:picLocks noChangeAspect="1"/>
          </p:cNvPicPr>
          <p:nvPr/>
        </p:nvPicPr>
        <p:blipFill>
          <a:blip r:embed="rId5"/>
          <a:stretch>
            <a:fillRect/>
          </a:stretch>
        </p:blipFill>
        <p:spPr>
          <a:xfrm>
            <a:off x="6049524" y="1703353"/>
            <a:ext cx="373888" cy="365760"/>
          </a:xfrm>
          <a:prstGeom prst="rect">
            <a:avLst/>
          </a:prstGeom>
        </p:spPr>
      </p:pic>
    </p:spTree>
    <p:extLst>
      <p:ext uri="{BB962C8B-B14F-4D97-AF65-F5344CB8AC3E}">
        <p14:creationId xmlns:p14="http://schemas.microsoft.com/office/powerpoint/2010/main" val="3477291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1500"/>
                                  </p:stCondLst>
                                  <p:childTnLst>
                                    <p:set>
                                      <p:cBhvr>
                                        <p:cTn id="6" dur="1" fill="hold">
                                          <p:stCondLst>
                                            <p:cond delay="249"/>
                                          </p:stCondLst>
                                        </p:cTn>
                                        <p:tgtEl>
                                          <p:spTgt spid="56"/>
                                        </p:tgtEl>
                                        <p:attrNameLst>
                                          <p:attrName>style.visibility</p:attrName>
                                        </p:attrNameLst>
                                      </p:cBhvr>
                                      <p:to>
                                        <p:strVal val="visible"/>
                                      </p:to>
                                    </p:set>
                                  </p:childTnLst>
                                </p:cTn>
                              </p:par>
                              <p:par>
                                <p:cTn id="7" presetID="6" presetClass="emph" presetSubtype="0" accel="100000" autoRev="1" fill="hold" grpId="0" nodeType="withEffect">
                                  <p:stCondLst>
                                    <p:cond delay="1500"/>
                                  </p:stCondLst>
                                  <p:childTnLst>
                                    <p:animScale>
                                      <p:cBhvr>
                                        <p:cTn id="8" dur="250" fill="hold"/>
                                        <p:tgtEl>
                                          <p:spTgt spid="56"/>
                                        </p:tgtEl>
                                      </p:cBhvr>
                                      <p:by x="0" y="0"/>
                                    </p:animScale>
                                  </p:childTnLst>
                                </p:cTn>
                              </p:par>
                              <p:par>
                                <p:cTn id="9" presetID="1" presetClass="entr" presetSubtype="0" fill="hold" nodeType="withEffect">
                                  <p:stCondLst>
                                    <p:cond delay="1600"/>
                                  </p:stCondLst>
                                  <p:childTnLst>
                                    <p:set>
                                      <p:cBhvr>
                                        <p:cTn id="10" dur="1" fill="hold">
                                          <p:stCondLst>
                                            <p:cond delay="249"/>
                                          </p:stCondLst>
                                        </p:cTn>
                                        <p:tgtEl>
                                          <p:spTgt spid="10"/>
                                        </p:tgtEl>
                                        <p:attrNameLst>
                                          <p:attrName>style.visibility</p:attrName>
                                        </p:attrNameLst>
                                      </p:cBhvr>
                                      <p:to>
                                        <p:strVal val="visible"/>
                                      </p:to>
                                    </p:set>
                                  </p:childTnLst>
                                </p:cTn>
                              </p:par>
                              <p:par>
                                <p:cTn id="11" presetID="6" presetClass="emph" presetSubtype="0" accel="100000" autoRev="1" fill="hold" nodeType="withEffect">
                                  <p:stCondLst>
                                    <p:cond delay="1600"/>
                                  </p:stCondLst>
                                  <p:childTnLst>
                                    <p:animScale>
                                      <p:cBhvr>
                                        <p:cTn id="12" dur="250" fill="hold"/>
                                        <p:tgtEl>
                                          <p:spTgt spid="10"/>
                                        </p:tgtEl>
                                      </p:cBhvr>
                                      <p:by x="0" y="0"/>
                                    </p:animScale>
                                  </p:childTnLst>
                                </p:cTn>
                              </p:par>
                              <p:par>
                                <p:cTn id="13" presetID="10" presetClass="entr" presetSubtype="0" fill="hold" grpId="1" nodeType="withEffect">
                                  <p:stCondLst>
                                    <p:cond delay="200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200"/>
                                        <p:tgtEl>
                                          <p:spTgt spid="54"/>
                                        </p:tgtEl>
                                      </p:cBhvr>
                                    </p:animEffect>
                                  </p:childTnLst>
                                </p:cTn>
                              </p:par>
                              <p:par>
                                <p:cTn id="16" presetID="42" presetClass="path" presetSubtype="0" decel="100000" fill="hold" grpId="0" nodeType="withEffect">
                                  <p:stCondLst>
                                    <p:cond delay="1750"/>
                                  </p:stCondLst>
                                  <p:childTnLst>
                                    <p:animMotion origin="layout" path="M 4.70258E-6 -1.2256E-6 L 4.70258E-6 0.08398 " pathEditMode="relative" rAng="0" ptsTypes="AA">
                                      <p:cBhvr>
                                        <p:cTn id="17" dur="500" spd="-100000" fill="hold"/>
                                        <p:tgtEl>
                                          <p:spTgt spid="54"/>
                                        </p:tgtEl>
                                        <p:attrNameLst>
                                          <p:attrName>ppt_x</p:attrName>
                                          <p:attrName>ppt_y</p:attrName>
                                        </p:attrNameLst>
                                      </p:cBhvr>
                                      <p:rCtr x="0" y="4199"/>
                                    </p:animMotion>
                                  </p:childTnLst>
                                </p:cTn>
                              </p:par>
                              <p:par>
                                <p:cTn id="18" presetID="22" presetClass="entr" presetSubtype="1" fill="hold" grpId="0" nodeType="withEffect">
                                  <p:stCondLst>
                                    <p:cond delay="2100"/>
                                  </p:stCondLst>
                                  <p:childTnLst>
                                    <p:set>
                                      <p:cBhvr>
                                        <p:cTn id="19" dur="1" fill="hold">
                                          <p:stCondLst>
                                            <p:cond delay="0"/>
                                          </p:stCondLst>
                                        </p:cTn>
                                        <p:tgtEl>
                                          <p:spTgt spid="65"/>
                                        </p:tgtEl>
                                        <p:attrNameLst>
                                          <p:attrName>style.visibility</p:attrName>
                                        </p:attrNameLst>
                                      </p:cBhvr>
                                      <p:to>
                                        <p:strVal val="visible"/>
                                      </p:to>
                                    </p:set>
                                    <p:animEffect transition="in" filter="wipe(up)">
                                      <p:cBhvr>
                                        <p:cTn id="20" dur="500"/>
                                        <p:tgtEl>
                                          <p:spTgt spid="65"/>
                                        </p:tgtEl>
                                      </p:cBhvr>
                                    </p:animEffect>
                                  </p:childTnLst>
                                </p:cTn>
                              </p:par>
                              <p:par>
                                <p:cTn id="21" presetID="1" presetClass="entr" presetSubtype="0" fill="hold" grpId="0" nodeType="withEffect">
                                  <p:stCondLst>
                                    <p:cond delay="2350"/>
                                  </p:stCondLst>
                                  <p:childTnLst>
                                    <p:set>
                                      <p:cBhvr>
                                        <p:cTn id="22" dur="1" fill="hold">
                                          <p:stCondLst>
                                            <p:cond delay="249"/>
                                          </p:stCondLst>
                                        </p:cTn>
                                        <p:tgtEl>
                                          <p:spTgt spid="59"/>
                                        </p:tgtEl>
                                        <p:attrNameLst>
                                          <p:attrName>style.visibility</p:attrName>
                                        </p:attrNameLst>
                                      </p:cBhvr>
                                      <p:to>
                                        <p:strVal val="visible"/>
                                      </p:to>
                                    </p:set>
                                  </p:childTnLst>
                                </p:cTn>
                              </p:par>
                              <p:par>
                                <p:cTn id="23" presetID="6" presetClass="emph" presetSubtype="0" accel="100000" autoRev="1" fill="hold" grpId="1" nodeType="withEffect">
                                  <p:stCondLst>
                                    <p:cond delay="2350"/>
                                  </p:stCondLst>
                                  <p:childTnLst>
                                    <p:animScale>
                                      <p:cBhvr>
                                        <p:cTn id="24" dur="250" fill="hold"/>
                                        <p:tgtEl>
                                          <p:spTgt spid="59"/>
                                        </p:tgtEl>
                                      </p:cBhvr>
                                      <p:by x="0" y="0"/>
                                    </p:animScale>
                                  </p:childTnLst>
                                </p:cTn>
                              </p:par>
                              <p:par>
                                <p:cTn id="25" presetID="1" presetClass="entr" presetSubtype="0" fill="hold" nodeType="withEffect">
                                  <p:stCondLst>
                                    <p:cond delay="2450"/>
                                  </p:stCondLst>
                                  <p:childTnLst>
                                    <p:set>
                                      <p:cBhvr>
                                        <p:cTn id="26" dur="1" fill="hold">
                                          <p:stCondLst>
                                            <p:cond delay="249"/>
                                          </p:stCondLst>
                                        </p:cTn>
                                        <p:tgtEl>
                                          <p:spTgt spid="9"/>
                                        </p:tgtEl>
                                        <p:attrNameLst>
                                          <p:attrName>style.visibility</p:attrName>
                                        </p:attrNameLst>
                                      </p:cBhvr>
                                      <p:to>
                                        <p:strVal val="visible"/>
                                      </p:to>
                                    </p:set>
                                  </p:childTnLst>
                                </p:cTn>
                              </p:par>
                              <p:par>
                                <p:cTn id="27" presetID="6" presetClass="emph" presetSubtype="0" accel="100000" autoRev="1" fill="hold" nodeType="withEffect">
                                  <p:stCondLst>
                                    <p:cond delay="2450"/>
                                  </p:stCondLst>
                                  <p:childTnLst>
                                    <p:animScale>
                                      <p:cBhvr>
                                        <p:cTn id="28" dur="250" fill="hold"/>
                                        <p:tgtEl>
                                          <p:spTgt spid="9"/>
                                        </p:tgtEl>
                                      </p:cBhvr>
                                      <p:by x="0" y="0"/>
                                    </p:animScale>
                                  </p:childTnLst>
                                </p:cTn>
                              </p:par>
                              <p:par>
                                <p:cTn id="29" presetID="10" presetClass="entr" presetSubtype="0" fill="hold" grpId="0" nodeType="withEffect">
                                  <p:stCondLst>
                                    <p:cond delay="28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250"/>
                                        <p:tgtEl>
                                          <p:spTgt spid="52"/>
                                        </p:tgtEl>
                                      </p:cBhvr>
                                    </p:animEffect>
                                  </p:childTnLst>
                                </p:cTn>
                              </p:par>
                              <p:par>
                                <p:cTn id="32" presetID="42" presetClass="path" presetSubtype="0" decel="100000" fill="hold" grpId="1" nodeType="withEffect">
                                  <p:stCondLst>
                                    <p:cond delay="2600"/>
                                  </p:stCondLst>
                                  <p:childTnLst>
                                    <p:animMotion origin="layout" path="M -4.03625E-6 4.78438E-6 L -4.03625E-6 -0.06287 " pathEditMode="relative" rAng="0" ptsTypes="AA">
                                      <p:cBhvr>
                                        <p:cTn id="33" dur="500" spd="-100000" fill="hold"/>
                                        <p:tgtEl>
                                          <p:spTgt spid="52"/>
                                        </p:tgtEl>
                                        <p:attrNameLst>
                                          <p:attrName>ppt_x</p:attrName>
                                          <p:attrName>ppt_y</p:attrName>
                                        </p:attrNameLst>
                                      </p:cBhvr>
                                      <p:rCtr x="0" y="-3155"/>
                                    </p:animMotion>
                                  </p:childTnLst>
                                </p:cTn>
                              </p:par>
                              <p:par>
                                <p:cTn id="34" presetID="22" presetClass="entr" presetSubtype="2" fill="hold" grpId="0" nodeType="withEffect">
                                  <p:stCondLst>
                                    <p:cond delay="2950"/>
                                  </p:stCondLst>
                                  <p:childTnLst>
                                    <p:set>
                                      <p:cBhvr>
                                        <p:cTn id="35" dur="1" fill="hold">
                                          <p:stCondLst>
                                            <p:cond delay="0"/>
                                          </p:stCondLst>
                                        </p:cTn>
                                        <p:tgtEl>
                                          <p:spTgt spid="66"/>
                                        </p:tgtEl>
                                        <p:attrNameLst>
                                          <p:attrName>style.visibility</p:attrName>
                                        </p:attrNameLst>
                                      </p:cBhvr>
                                      <p:to>
                                        <p:strVal val="visible"/>
                                      </p:to>
                                    </p:set>
                                    <p:animEffect transition="in" filter="wipe(right)">
                                      <p:cBhvr>
                                        <p:cTn id="36" dur="500"/>
                                        <p:tgtEl>
                                          <p:spTgt spid="66"/>
                                        </p:tgtEl>
                                      </p:cBhvr>
                                    </p:animEffect>
                                  </p:childTnLst>
                                </p:cTn>
                              </p:par>
                              <p:par>
                                <p:cTn id="37" presetID="1" presetClass="entr" presetSubtype="0" fill="hold" grpId="0" nodeType="withEffect">
                                  <p:stCondLst>
                                    <p:cond delay="3200"/>
                                  </p:stCondLst>
                                  <p:childTnLst>
                                    <p:set>
                                      <p:cBhvr>
                                        <p:cTn id="38" dur="1" fill="hold">
                                          <p:stCondLst>
                                            <p:cond delay="249"/>
                                          </p:stCondLst>
                                        </p:cTn>
                                        <p:tgtEl>
                                          <p:spTgt spid="62"/>
                                        </p:tgtEl>
                                        <p:attrNameLst>
                                          <p:attrName>style.visibility</p:attrName>
                                        </p:attrNameLst>
                                      </p:cBhvr>
                                      <p:to>
                                        <p:strVal val="visible"/>
                                      </p:to>
                                    </p:set>
                                  </p:childTnLst>
                                </p:cTn>
                              </p:par>
                              <p:par>
                                <p:cTn id="39" presetID="6" presetClass="emph" presetSubtype="0" accel="100000" autoRev="1" fill="hold" grpId="1" nodeType="withEffect">
                                  <p:stCondLst>
                                    <p:cond delay="3200"/>
                                  </p:stCondLst>
                                  <p:childTnLst>
                                    <p:animScale>
                                      <p:cBhvr>
                                        <p:cTn id="40" dur="250" fill="hold"/>
                                        <p:tgtEl>
                                          <p:spTgt spid="62"/>
                                        </p:tgtEl>
                                      </p:cBhvr>
                                      <p:by x="0" y="0"/>
                                    </p:animScale>
                                  </p:childTnLst>
                                </p:cTn>
                              </p:par>
                              <p:par>
                                <p:cTn id="41" presetID="1" presetClass="entr" presetSubtype="0" fill="hold" nodeType="withEffect">
                                  <p:stCondLst>
                                    <p:cond delay="3300"/>
                                  </p:stCondLst>
                                  <p:childTnLst>
                                    <p:set>
                                      <p:cBhvr>
                                        <p:cTn id="42" dur="1" fill="hold">
                                          <p:stCondLst>
                                            <p:cond delay="249"/>
                                          </p:stCondLst>
                                        </p:cTn>
                                        <p:tgtEl>
                                          <p:spTgt spid="8"/>
                                        </p:tgtEl>
                                        <p:attrNameLst>
                                          <p:attrName>style.visibility</p:attrName>
                                        </p:attrNameLst>
                                      </p:cBhvr>
                                      <p:to>
                                        <p:strVal val="visible"/>
                                      </p:to>
                                    </p:set>
                                  </p:childTnLst>
                                </p:cTn>
                              </p:par>
                              <p:par>
                                <p:cTn id="43" presetID="6" presetClass="emph" presetSubtype="0" accel="100000" autoRev="1" fill="hold" nodeType="withEffect">
                                  <p:stCondLst>
                                    <p:cond delay="3300"/>
                                  </p:stCondLst>
                                  <p:childTnLst>
                                    <p:animScale>
                                      <p:cBhvr>
                                        <p:cTn id="44" dur="250" fill="hold"/>
                                        <p:tgtEl>
                                          <p:spTgt spid="8"/>
                                        </p:tgtEl>
                                      </p:cBhvr>
                                      <p:by x="0" y="0"/>
                                    </p:animScale>
                                  </p:childTnLst>
                                </p:cTn>
                              </p:par>
                              <p:par>
                                <p:cTn id="45" presetID="10" presetClass="entr" presetSubtype="0" fill="hold" grpId="0" nodeType="withEffect">
                                  <p:stCondLst>
                                    <p:cond delay="365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250"/>
                                        <p:tgtEl>
                                          <p:spTgt spid="53"/>
                                        </p:tgtEl>
                                      </p:cBhvr>
                                    </p:animEffect>
                                  </p:childTnLst>
                                </p:cTn>
                              </p:par>
                              <p:par>
                                <p:cTn id="48" presetID="42" presetClass="path" presetSubtype="0" decel="100000" fill="hold" grpId="1" nodeType="withEffect">
                                  <p:stCondLst>
                                    <p:cond delay="3450"/>
                                  </p:stCondLst>
                                  <p:childTnLst>
                                    <p:animMotion origin="layout" path="M -2.45086E-6 4.87971E-6 L -2.45086E-6 -0.06287 " pathEditMode="relative" rAng="0" ptsTypes="AA">
                                      <p:cBhvr>
                                        <p:cTn id="49" dur="500" spd="-100000" fill="hold"/>
                                        <p:tgtEl>
                                          <p:spTgt spid="53"/>
                                        </p:tgtEl>
                                        <p:attrNameLst>
                                          <p:attrName>ppt_x</p:attrName>
                                          <p:attrName>ppt_y</p:attrName>
                                        </p:attrNameLst>
                                      </p:cBhvr>
                                      <p:rCtr x="0" y="-3155"/>
                                    </p:animMotion>
                                  </p:childTnLst>
                                </p:cTn>
                              </p:par>
                              <p:par>
                                <p:cTn id="50" presetID="22" presetClass="entr" presetSubtype="4" fill="hold" grpId="0" nodeType="withEffect">
                                  <p:stCondLst>
                                    <p:cond delay="3800"/>
                                  </p:stCondLst>
                                  <p:childTnLst>
                                    <p:set>
                                      <p:cBhvr>
                                        <p:cTn id="51" dur="1" fill="hold">
                                          <p:stCondLst>
                                            <p:cond delay="0"/>
                                          </p:stCondLst>
                                        </p:cTn>
                                        <p:tgtEl>
                                          <p:spTgt spid="64"/>
                                        </p:tgtEl>
                                        <p:attrNameLst>
                                          <p:attrName>style.visibility</p:attrName>
                                        </p:attrNameLst>
                                      </p:cBhvr>
                                      <p:to>
                                        <p:strVal val="visible"/>
                                      </p:to>
                                    </p:set>
                                    <p:animEffect transition="in" filter="wipe(down)">
                                      <p:cBhvr>
                                        <p:cTn id="5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3" grpId="0"/>
      <p:bldP spid="53" grpId="1"/>
      <p:bldP spid="54" grpId="0"/>
      <p:bldP spid="54" grpId="1"/>
      <p:bldP spid="56" grpId="0" animBg="1"/>
      <p:bldP spid="56" grpId="1" animBg="1"/>
      <p:bldP spid="59" grpId="0" animBg="1"/>
      <p:bldP spid="59" grpId="1" animBg="1"/>
      <p:bldP spid="62" grpId="0" animBg="1"/>
      <p:bldP spid="62" grpId="1" animBg="1"/>
      <p:bldP spid="64" grpId="0" animBg="1"/>
      <p:bldP spid="65" grpId="0" animBg="1"/>
      <p:bldP spid="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2"/>
          <p:cNvGrpSpPr/>
          <p:nvPr/>
        </p:nvGrpSpPr>
        <p:grpSpPr>
          <a:xfrm>
            <a:off x="7748330" y="0"/>
            <a:ext cx="4688146" cy="6994525"/>
            <a:chOff x="7748330" y="0"/>
            <a:chExt cx="4688146" cy="6994525"/>
          </a:xfrm>
        </p:grpSpPr>
        <p:pic>
          <p:nvPicPr>
            <p:cNvPr id="36" name="Picture 35"/>
            <p:cNvPicPr>
              <a:picLocks noChangeAspect="1"/>
            </p:cNvPicPr>
            <p:nvPr/>
          </p:nvPicPr>
          <p:blipFill rotWithShape="1">
            <a:blip r:embed="rId3" cstate="screen">
              <a:extLst>
                <a:ext uri="{28A0092B-C50C-407E-A947-70E740481C1C}">
                  <a14:useLocalDpi xmlns:a14="http://schemas.microsoft.com/office/drawing/2010/main"/>
                </a:ext>
              </a:extLst>
            </a:blip>
            <a:srcRect r="62495"/>
            <a:stretch/>
          </p:blipFill>
          <p:spPr>
            <a:xfrm>
              <a:off x="7748330" y="0"/>
              <a:ext cx="4664354" cy="6994525"/>
            </a:xfrm>
            <a:prstGeom prst="rect">
              <a:avLst/>
            </a:prstGeom>
          </p:spPr>
        </p:pic>
        <p:sp>
          <p:nvSpPr>
            <p:cNvPr id="37" name="Rectangle 36"/>
            <p:cNvSpPr/>
            <p:nvPr/>
          </p:nvSpPr>
          <p:spPr bwMode="auto">
            <a:xfrm>
              <a:off x="7748330" y="0"/>
              <a:ext cx="4688146"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55" name="Rectangle 54" hidden="1"/>
          <p:cNvSpPr/>
          <p:nvPr/>
        </p:nvSpPr>
        <p:spPr bwMode="auto">
          <a:xfrm>
            <a:off x="7748329" y="0"/>
            <a:ext cx="4692543" cy="1161541"/>
          </a:xfrm>
          <a:prstGeom prst="rect">
            <a:avLst/>
          </a:prstGeom>
          <a:solidFill>
            <a:schemeClr val="tx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hidden="1"/>
          <p:cNvSpPr/>
          <p:nvPr/>
        </p:nvSpPr>
        <p:spPr bwMode="auto">
          <a:xfrm>
            <a:off x="7748329" y="1164911"/>
            <a:ext cx="4692543" cy="1161541"/>
          </a:xfrm>
          <a:prstGeom prst="rect">
            <a:avLst/>
          </a:prstGeom>
          <a:solidFill>
            <a:schemeClr val="tx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hidden="1"/>
          <p:cNvSpPr/>
          <p:nvPr/>
        </p:nvSpPr>
        <p:spPr bwMode="auto">
          <a:xfrm>
            <a:off x="7748329" y="2329822"/>
            <a:ext cx="4692543" cy="1161541"/>
          </a:xfrm>
          <a:prstGeom prst="rect">
            <a:avLst/>
          </a:prstGeom>
          <a:solidFill>
            <a:schemeClr val="tx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hidden="1"/>
          <p:cNvSpPr/>
          <p:nvPr/>
        </p:nvSpPr>
        <p:spPr bwMode="auto">
          <a:xfrm>
            <a:off x="7748329" y="3494733"/>
            <a:ext cx="4692543" cy="1161541"/>
          </a:xfrm>
          <a:prstGeom prst="rect">
            <a:avLst/>
          </a:prstGeom>
          <a:solidFill>
            <a:schemeClr val="tx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hidden="1"/>
          <p:cNvSpPr/>
          <p:nvPr/>
        </p:nvSpPr>
        <p:spPr bwMode="auto">
          <a:xfrm>
            <a:off x="7748329" y="4659644"/>
            <a:ext cx="4692543" cy="1161541"/>
          </a:xfrm>
          <a:prstGeom prst="rect">
            <a:avLst/>
          </a:prstGeom>
          <a:solidFill>
            <a:schemeClr val="tx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hidden="1"/>
          <p:cNvSpPr/>
          <p:nvPr/>
        </p:nvSpPr>
        <p:spPr bwMode="auto">
          <a:xfrm>
            <a:off x="7748329" y="5824557"/>
            <a:ext cx="4692543" cy="1161541"/>
          </a:xfrm>
          <a:prstGeom prst="rect">
            <a:avLst/>
          </a:prstGeom>
          <a:solidFill>
            <a:schemeClr val="tx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a:spLocks noChangeAspect="1"/>
          </p:cNvSpPr>
          <p:nvPr/>
        </p:nvSpPr>
        <p:spPr bwMode="auto">
          <a:xfrm>
            <a:off x="4371975" y="1880930"/>
            <a:ext cx="3729038" cy="372903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a:spLocks noChangeAspect="1"/>
          </p:cNvSpPr>
          <p:nvPr/>
        </p:nvSpPr>
        <p:spPr bwMode="auto">
          <a:xfrm>
            <a:off x="4388901" y="1897856"/>
            <a:ext cx="3695186" cy="3695186"/>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7479611" y="4301095"/>
            <a:ext cx="732682" cy="732682"/>
          </a:xfrm>
          <a:prstGeom prst="ellipse">
            <a:avLst/>
          </a:prstGeom>
          <a:solidFill>
            <a:srgbClr val="404040"/>
          </a:solidFill>
          <a:ln w="19050">
            <a:no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13" name="Oval 12"/>
          <p:cNvSpPr/>
          <p:nvPr/>
        </p:nvSpPr>
        <p:spPr bwMode="auto">
          <a:xfrm>
            <a:off x="4260643" y="4301095"/>
            <a:ext cx="732682" cy="732682"/>
          </a:xfrm>
          <a:prstGeom prst="ellipse">
            <a:avLst/>
          </a:prstGeom>
          <a:solidFill>
            <a:srgbClr val="404040"/>
          </a:solidFill>
          <a:ln w="19050">
            <a:no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30" name="Oval 29"/>
          <p:cNvSpPr/>
          <p:nvPr/>
        </p:nvSpPr>
        <p:spPr bwMode="auto">
          <a:xfrm flipV="1">
            <a:off x="6491128" y="128074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31" name="Oval 30"/>
          <p:cNvSpPr/>
          <p:nvPr/>
        </p:nvSpPr>
        <p:spPr bwMode="auto">
          <a:xfrm flipV="1">
            <a:off x="6491128" y="221931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pic>
        <p:nvPicPr>
          <p:cNvPr id="17" name="people icon"/>
          <p:cNvPicPr>
            <a:picLocks noChangeAspect="1"/>
          </p:cNvPicPr>
          <p:nvPr/>
        </p:nvPicPr>
        <p:blipFill>
          <a:blip r:embed="rId4"/>
          <a:stretch>
            <a:fillRect/>
          </a:stretch>
        </p:blipFill>
        <p:spPr>
          <a:xfrm>
            <a:off x="4444104" y="4484556"/>
            <a:ext cx="365760" cy="365760"/>
          </a:xfrm>
          <a:prstGeom prst="rect">
            <a:avLst/>
          </a:prstGeom>
        </p:spPr>
      </p:pic>
      <p:pic>
        <p:nvPicPr>
          <p:cNvPr id="18" name="cloud icon"/>
          <p:cNvPicPr>
            <a:picLocks noChangeAspect="1"/>
          </p:cNvPicPr>
          <p:nvPr/>
        </p:nvPicPr>
        <p:blipFill>
          <a:blip r:embed="rId5"/>
          <a:stretch>
            <a:fillRect/>
          </a:stretch>
        </p:blipFill>
        <p:spPr>
          <a:xfrm>
            <a:off x="7579252" y="4507416"/>
            <a:ext cx="533400" cy="320040"/>
          </a:xfrm>
          <a:prstGeom prst="rect">
            <a:avLst/>
          </a:prstGeom>
        </p:spPr>
      </p:pic>
      <p:sp>
        <p:nvSpPr>
          <p:cNvPr id="25" name="Rectangle 24"/>
          <p:cNvSpPr/>
          <p:nvPr/>
        </p:nvSpPr>
        <p:spPr bwMode="auto">
          <a:xfrm>
            <a:off x="5509260" y="990599"/>
            <a:ext cx="1722120" cy="2853267"/>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5870127" y="1519892"/>
            <a:ext cx="732682" cy="732682"/>
          </a:xfrm>
          <a:prstGeom prst="ellipse">
            <a:avLst/>
          </a:prstGeom>
          <a:solidFill>
            <a:srgbClr val="404040"/>
          </a:solidFill>
          <a:ln w="19050">
            <a:no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pic>
        <p:nvPicPr>
          <p:cNvPr id="19" name="clock icon"/>
          <p:cNvPicPr>
            <a:picLocks noChangeAspect="1"/>
          </p:cNvPicPr>
          <p:nvPr/>
        </p:nvPicPr>
        <p:blipFill>
          <a:blip r:embed="rId6"/>
          <a:stretch>
            <a:fillRect/>
          </a:stretch>
        </p:blipFill>
        <p:spPr>
          <a:xfrm>
            <a:off x="6049524" y="1703353"/>
            <a:ext cx="373888" cy="365760"/>
          </a:xfrm>
          <a:prstGeom prst="rect">
            <a:avLst/>
          </a:prstGeom>
        </p:spPr>
      </p:pic>
      <p:sp>
        <p:nvSpPr>
          <p:cNvPr id="39" name="Rectangle 38"/>
          <p:cNvSpPr/>
          <p:nvPr/>
        </p:nvSpPr>
        <p:spPr>
          <a:xfrm>
            <a:off x="263192" y="3049111"/>
            <a:ext cx="7248123" cy="2031325"/>
          </a:xfrm>
          <a:prstGeom prst="rect">
            <a:avLst/>
          </a:prstGeom>
        </p:spPr>
        <p:txBody>
          <a:bodyPr wrap="square">
            <a:spAutoFit/>
          </a:bodyPr>
          <a:lstStyle/>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Loved for work &amp; life</a:t>
            </a:r>
          </a:p>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Built for teams &amp; networks</a:t>
            </a:r>
          </a:p>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Personal &amp; org insights</a:t>
            </a:r>
          </a:p>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People-centric </a:t>
            </a:r>
            <a:r>
              <a:rPr lang="en-US" sz="2400" dirty="0" smtClean="0">
                <a:gradFill>
                  <a:gsLst>
                    <a:gs pos="94697">
                      <a:srgbClr val="00BCF2"/>
                    </a:gs>
                    <a:gs pos="23000">
                      <a:srgbClr val="00BCF2"/>
                    </a:gs>
                  </a:gsLst>
                  <a:lin ang="5400000" scaled="1"/>
                </a:gradFill>
                <a:latin typeface="Segoe UI Light"/>
              </a:rPr>
              <a:t>security</a:t>
            </a:r>
            <a:endParaRPr lang="en-US" sz="2400" dirty="0">
              <a:gradFill>
                <a:gsLst>
                  <a:gs pos="94697">
                    <a:srgbClr val="00BCF2"/>
                  </a:gs>
                  <a:gs pos="23000">
                    <a:srgbClr val="00BCF2"/>
                  </a:gs>
                </a:gsLst>
                <a:lin ang="5400000" scaled="1"/>
              </a:gradFill>
              <a:latin typeface="Segoe UI Light"/>
            </a:endParaRPr>
          </a:p>
        </p:txBody>
      </p:sp>
      <p:sp>
        <p:nvSpPr>
          <p:cNvPr id="40" name="Rectangle 39"/>
          <p:cNvSpPr/>
          <p:nvPr/>
        </p:nvSpPr>
        <p:spPr>
          <a:xfrm>
            <a:off x="234002" y="1259424"/>
            <a:ext cx="6839234" cy="1378839"/>
          </a:xfrm>
          <a:prstGeom prst="rect">
            <a:avLst/>
          </a:prstGeom>
        </p:spPr>
        <p:txBody>
          <a:bodyPr wrap="square" anchor="t">
            <a:spAutoFit/>
          </a:bodyPr>
          <a:lstStyle/>
          <a:p>
            <a:pPr defTabSz="932472" fontAlgn="base">
              <a:lnSpc>
                <a:spcPct val="95000"/>
              </a:lnSpc>
              <a:spcBef>
                <a:spcPct val="0"/>
              </a:spcBef>
              <a:spcAft>
                <a:spcPts val="1200"/>
              </a:spcAft>
              <a:defRPr/>
            </a:pPr>
            <a:r>
              <a:rPr lang="en-US" sz="4400" spc="-100" dirty="0">
                <a:ln w="3175">
                  <a:noFill/>
                </a:ln>
                <a:gradFill>
                  <a:gsLst>
                    <a:gs pos="14394">
                      <a:srgbClr val="FFFFFF"/>
                    </a:gs>
                    <a:gs pos="89000">
                      <a:srgbClr val="FFFFFF"/>
                    </a:gs>
                  </a:gsLst>
                  <a:lin ang="5400000" scaled="1"/>
                </a:gradFill>
                <a:latin typeface="Segoe UI Light"/>
                <a:ea typeface="Segoe UI" pitchFamily="34" charset="0"/>
                <a:cs typeface="Segoe UI" pitchFamily="34" charset="0"/>
              </a:rPr>
              <a:t>Reinvent productivity </a:t>
            </a:r>
            <a:r>
              <a:rPr lang="en-US" sz="4400" spc="-100" dirty="0" smtClean="0">
                <a:ln w="3175">
                  <a:noFill/>
                </a:ln>
                <a:gradFill>
                  <a:gsLst>
                    <a:gs pos="14394">
                      <a:srgbClr val="FFFFFF"/>
                    </a:gs>
                    <a:gs pos="89000">
                      <a:srgbClr val="FFFFFF"/>
                    </a:gs>
                  </a:gsLst>
                  <a:lin ang="5400000" scaled="1"/>
                </a:gradFill>
                <a:latin typeface="Segoe UI Light"/>
                <a:ea typeface="Segoe UI" pitchFamily="34" charset="0"/>
                <a:cs typeface="Segoe UI" pitchFamily="34" charset="0"/>
              </a:rPr>
              <a:t/>
            </a:r>
            <a:br>
              <a:rPr lang="en-US" sz="4400" spc="-100" dirty="0" smtClean="0">
                <a:ln w="3175">
                  <a:noFill/>
                </a:ln>
                <a:gradFill>
                  <a:gsLst>
                    <a:gs pos="14394">
                      <a:srgbClr val="FFFFFF"/>
                    </a:gs>
                    <a:gs pos="89000">
                      <a:srgbClr val="FFFFFF"/>
                    </a:gs>
                  </a:gsLst>
                  <a:lin ang="5400000" scaled="1"/>
                </a:gradFill>
                <a:latin typeface="Segoe UI Light"/>
                <a:ea typeface="Segoe UI" pitchFamily="34" charset="0"/>
                <a:cs typeface="Segoe UI" pitchFamily="34" charset="0"/>
              </a:rPr>
            </a:br>
            <a:r>
              <a:rPr lang="en-US" sz="4400" spc="-100" dirty="0" smtClean="0">
                <a:ln w="3175">
                  <a:noFill/>
                </a:ln>
                <a:gradFill>
                  <a:gsLst>
                    <a:gs pos="14394">
                      <a:srgbClr val="FFFFFF"/>
                    </a:gs>
                    <a:gs pos="89000">
                      <a:srgbClr val="FFFFFF"/>
                    </a:gs>
                  </a:gsLst>
                  <a:lin ang="5400000" scaled="1"/>
                </a:gradFill>
                <a:latin typeface="Segoe UI Light"/>
                <a:ea typeface="Segoe UI" pitchFamily="34" charset="0"/>
                <a:cs typeface="Segoe UI" pitchFamily="34" charset="0"/>
              </a:rPr>
              <a:t>&amp; business </a:t>
            </a:r>
            <a:r>
              <a:rPr lang="en-US" sz="4400" spc="-100" dirty="0">
                <a:ln w="3175">
                  <a:noFill/>
                </a:ln>
                <a:gradFill>
                  <a:gsLst>
                    <a:gs pos="14394">
                      <a:srgbClr val="FFFFFF"/>
                    </a:gs>
                    <a:gs pos="89000">
                      <a:srgbClr val="FFFFFF"/>
                    </a:gs>
                  </a:gsLst>
                  <a:lin ang="5400000" scaled="1"/>
                </a:gradFill>
                <a:latin typeface="Segoe UI Light"/>
                <a:ea typeface="Segoe UI" pitchFamily="34" charset="0"/>
                <a:cs typeface="Segoe UI" pitchFamily="34" charset="0"/>
              </a:rPr>
              <a:t>processes</a:t>
            </a:r>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611" y="6213400"/>
            <a:ext cx="1556447" cy="572529"/>
          </a:xfrm>
          <a:prstGeom prst="rect">
            <a:avLst/>
          </a:prstGeom>
        </p:spPr>
      </p:pic>
      <p:sp>
        <p:nvSpPr>
          <p:cNvPr id="56" name="Rectangle 55"/>
          <p:cNvSpPr/>
          <p:nvPr/>
        </p:nvSpPr>
        <p:spPr>
          <a:xfrm>
            <a:off x="7989218" y="516004"/>
            <a:ext cx="4083764" cy="369332"/>
          </a:xfrm>
          <a:prstGeom prst="rect">
            <a:avLst/>
          </a:prstGeom>
        </p:spPr>
        <p:txBody>
          <a:bodyPr wrap="square">
            <a:spAutoFit/>
          </a:bodyPr>
          <a:lstStyle/>
          <a:p>
            <a:pPr defTabSz="932597" fontAlgn="base">
              <a:spcAft>
                <a:spcPts val="1200"/>
              </a:spcAft>
              <a:buSzPts val="1400"/>
              <a:defRPr/>
            </a:pPr>
            <a:r>
              <a:rPr lang="en-US" dirty="0">
                <a:gradFill>
                  <a:gsLst>
                    <a:gs pos="100000">
                      <a:srgbClr val="FFFFFF"/>
                    </a:gs>
                    <a:gs pos="0">
                      <a:srgbClr val="FFFFFF"/>
                    </a:gs>
                  </a:gsLst>
                  <a:lin ang="0" scaled="0"/>
                </a:gradFill>
                <a:cs typeface="Segoe UI Semibold" panose="020B0702040204020203" pitchFamily="34" charset="0"/>
              </a:rPr>
              <a:t>Communications </a:t>
            </a:r>
          </a:p>
        </p:txBody>
      </p:sp>
      <p:cxnSp>
        <p:nvCxnSpPr>
          <p:cNvPr id="58" name="Straight Connector 57"/>
          <p:cNvCxnSpPr/>
          <p:nvPr/>
        </p:nvCxnSpPr>
        <p:spPr>
          <a:xfrm>
            <a:off x="7648817" y="1401340"/>
            <a:ext cx="4787658"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648817" y="2802680"/>
            <a:ext cx="4787658"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648817" y="4204020"/>
            <a:ext cx="4787658"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648817" y="5605360"/>
            <a:ext cx="4787658"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8000754" y="1917344"/>
            <a:ext cx="4083764" cy="369332"/>
          </a:xfrm>
          <a:prstGeom prst="rect">
            <a:avLst/>
          </a:prstGeom>
        </p:spPr>
        <p:txBody>
          <a:bodyPr wrap="square">
            <a:spAutoFit/>
          </a:bodyPr>
          <a:lstStyle/>
          <a:p>
            <a:pPr defTabSz="932597" fontAlgn="base">
              <a:spcAft>
                <a:spcPts val="1200"/>
              </a:spcAft>
              <a:buSzPts val="1400"/>
              <a:defRPr/>
            </a:pPr>
            <a:r>
              <a:rPr lang="en-US" dirty="0">
                <a:gradFill>
                  <a:gsLst>
                    <a:gs pos="100000">
                      <a:srgbClr val="FFFFFF"/>
                    </a:gs>
                    <a:gs pos="0">
                      <a:srgbClr val="FFFFFF"/>
                    </a:gs>
                  </a:gsLst>
                  <a:lin ang="0" scaled="0"/>
                </a:gradFill>
                <a:cs typeface="Segoe UI Semibold" panose="020B0702040204020203" pitchFamily="34" charset="0"/>
              </a:rPr>
              <a:t>Meetings </a:t>
            </a:r>
            <a:r>
              <a:rPr lang="en-US" dirty="0" smtClean="0">
                <a:gradFill>
                  <a:gsLst>
                    <a:gs pos="100000">
                      <a:srgbClr val="FFFFFF"/>
                    </a:gs>
                    <a:gs pos="0">
                      <a:srgbClr val="FFFFFF"/>
                    </a:gs>
                  </a:gsLst>
                  <a:lin ang="0" scaled="0"/>
                </a:gradFill>
                <a:cs typeface="Segoe UI Semibold" panose="020B0702040204020203" pitchFamily="34" charset="0"/>
              </a:rPr>
              <a:t>&amp; collaboration</a:t>
            </a:r>
            <a:endParaRPr lang="en-US" dirty="0">
              <a:gradFill>
                <a:gsLst>
                  <a:gs pos="100000">
                    <a:srgbClr val="FFFFFF"/>
                  </a:gs>
                  <a:gs pos="0">
                    <a:srgbClr val="FFFFFF"/>
                  </a:gs>
                </a:gsLst>
                <a:lin ang="0" scaled="0"/>
              </a:gradFill>
              <a:cs typeface="Segoe UI Semibold" panose="020B0702040204020203" pitchFamily="34" charset="0"/>
            </a:endParaRPr>
          </a:p>
        </p:txBody>
      </p:sp>
      <p:sp>
        <p:nvSpPr>
          <p:cNvPr id="64" name="Rectangle 63"/>
          <p:cNvSpPr/>
          <p:nvPr/>
        </p:nvSpPr>
        <p:spPr>
          <a:xfrm>
            <a:off x="8012290" y="3318684"/>
            <a:ext cx="4083764" cy="369332"/>
          </a:xfrm>
          <a:prstGeom prst="rect">
            <a:avLst/>
          </a:prstGeom>
        </p:spPr>
        <p:txBody>
          <a:bodyPr wrap="square">
            <a:spAutoFit/>
          </a:bodyPr>
          <a:lstStyle/>
          <a:p>
            <a:pPr defTabSz="932597" fontAlgn="base">
              <a:spcAft>
                <a:spcPts val="1200"/>
              </a:spcAft>
              <a:buSzPts val="1400"/>
              <a:defRPr/>
            </a:pPr>
            <a:r>
              <a:rPr lang="en-US" dirty="0">
                <a:gradFill>
                  <a:gsLst>
                    <a:gs pos="100000">
                      <a:srgbClr val="FFFFFF"/>
                    </a:gs>
                    <a:gs pos="0">
                      <a:srgbClr val="FFFFFF"/>
                    </a:gs>
                  </a:gsLst>
                  <a:lin ang="0" scaled="0"/>
                </a:gradFill>
                <a:cs typeface="Segoe UI Semibold" panose="020B0702040204020203" pitchFamily="34" charset="0"/>
              </a:rPr>
              <a:t>Content creation</a:t>
            </a:r>
          </a:p>
        </p:txBody>
      </p:sp>
      <p:sp>
        <p:nvSpPr>
          <p:cNvPr id="65" name="Rectangle 64"/>
          <p:cNvSpPr/>
          <p:nvPr/>
        </p:nvSpPr>
        <p:spPr>
          <a:xfrm>
            <a:off x="8023826" y="4720024"/>
            <a:ext cx="4083764" cy="369332"/>
          </a:xfrm>
          <a:prstGeom prst="rect">
            <a:avLst/>
          </a:prstGeom>
        </p:spPr>
        <p:txBody>
          <a:bodyPr wrap="square">
            <a:spAutoFit/>
          </a:bodyPr>
          <a:lstStyle/>
          <a:p>
            <a:pPr defTabSz="932597" fontAlgn="base">
              <a:spcAft>
                <a:spcPts val="1200"/>
              </a:spcAft>
              <a:buSzPts val="1400"/>
              <a:defRPr/>
            </a:pPr>
            <a:r>
              <a:rPr lang="en-US" dirty="0">
                <a:gradFill>
                  <a:gsLst>
                    <a:gs pos="100000">
                      <a:srgbClr val="FFFFFF"/>
                    </a:gs>
                    <a:gs pos="0">
                      <a:srgbClr val="FFFFFF"/>
                    </a:gs>
                  </a:gsLst>
                  <a:lin ang="0" scaled="0"/>
                </a:gradFill>
                <a:cs typeface="Segoe UI Semibold" panose="020B0702040204020203" pitchFamily="34" charset="0"/>
              </a:rPr>
              <a:t>File share </a:t>
            </a:r>
            <a:r>
              <a:rPr lang="en-US" dirty="0" smtClean="0">
                <a:gradFill>
                  <a:gsLst>
                    <a:gs pos="100000">
                      <a:srgbClr val="FFFFFF"/>
                    </a:gs>
                    <a:gs pos="0">
                      <a:srgbClr val="FFFFFF"/>
                    </a:gs>
                  </a:gsLst>
                  <a:lin ang="0" scaled="0"/>
                </a:gradFill>
                <a:cs typeface="Segoe UI Semibold" panose="020B0702040204020203" pitchFamily="34" charset="0"/>
              </a:rPr>
              <a:t>&amp; </a:t>
            </a:r>
            <a:r>
              <a:rPr lang="en-US" dirty="0">
                <a:gradFill>
                  <a:gsLst>
                    <a:gs pos="100000">
                      <a:srgbClr val="FFFFFF"/>
                    </a:gs>
                    <a:gs pos="0">
                      <a:srgbClr val="FFFFFF"/>
                    </a:gs>
                  </a:gsLst>
                  <a:lin ang="0" scaled="0"/>
                </a:gradFill>
                <a:cs typeface="Segoe UI Semibold" panose="020B0702040204020203" pitchFamily="34" charset="0"/>
              </a:rPr>
              <a:t>content management</a:t>
            </a:r>
          </a:p>
        </p:txBody>
      </p:sp>
      <p:sp>
        <p:nvSpPr>
          <p:cNvPr id="66" name="Rectangle 65"/>
          <p:cNvSpPr/>
          <p:nvPr/>
        </p:nvSpPr>
        <p:spPr>
          <a:xfrm>
            <a:off x="8035362" y="6121364"/>
            <a:ext cx="4083764" cy="369332"/>
          </a:xfrm>
          <a:prstGeom prst="rect">
            <a:avLst/>
          </a:prstGeom>
        </p:spPr>
        <p:txBody>
          <a:bodyPr wrap="square">
            <a:spAutoFit/>
          </a:bodyPr>
          <a:lstStyle/>
          <a:p>
            <a:pPr defTabSz="932597" fontAlgn="base">
              <a:spcAft>
                <a:spcPts val="1200"/>
              </a:spcAft>
              <a:buSzPts val="1400"/>
              <a:defRPr/>
            </a:pPr>
            <a:r>
              <a:rPr lang="en-US" dirty="0">
                <a:gradFill>
                  <a:gsLst>
                    <a:gs pos="100000">
                      <a:srgbClr val="FFFFFF"/>
                    </a:gs>
                    <a:gs pos="0">
                      <a:srgbClr val="FFFFFF"/>
                    </a:gs>
                  </a:gsLst>
                  <a:lin ang="0" scaled="0"/>
                </a:gradFill>
                <a:cs typeface="Segoe UI Semibold" panose="020B0702040204020203" pitchFamily="34" charset="0"/>
              </a:rPr>
              <a:t>Business apps</a:t>
            </a:r>
          </a:p>
        </p:txBody>
      </p:sp>
      <p:sp>
        <p:nvSpPr>
          <p:cNvPr id="35" name="Oval 34"/>
          <p:cNvSpPr/>
          <p:nvPr/>
        </p:nvSpPr>
        <p:spPr bwMode="auto">
          <a:xfrm>
            <a:off x="5870127" y="1519892"/>
            <a:ext cx="732682" cy="732682"/>
          </a:xfrm>
          <a:prstGeom prst="ellipse">
            <a:avLst/>
          </a:prstGeom>
          <a:noFill/>
          <a:ln w="19050">
            <a:solidFill>
              <a:schemeClr val="accent3"/>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Tree>
    <p:extLst>
      <p:ext uri="{BB962C8B-B14F-4D97-AF65-F5344CB8AC3E}">
        <p14:creationId xmlns:p14="http://schemas.microsoft.com/office/powerpoint/2010/main" val="41400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20000" decel="80000" fill="hold" grpId="1" nodeType="withEffect">
                                  <p:stCondLst>
                                    <p:cond delay="0"/>
                                  </p:stCondLst>
                                  <p:childTnLst>
                                    <p:animScale>
                                      <p:cBhvr>
                                        <p:cTn id="6" dur="1000" fill="hold"/>
                                        <p:tgtEl>
                                          <p:spTgt spid="8"/>
                                        </p:tgtEl>
                                      </p:cBhvr>
                                      <p:by x="29410" y="29410"/>
                                    </p:animScale>
                                  </p:childTnLst>
                                </p:cTn>
                              </p:par>
                              <p:par>
                                <p:cTn id="7" presetID="6" presetClass="emph" presetSubtype="0" accel="20000" decel="80000" fill="hold" grpId="1" nodeType="withEffect">
                                  <p:stCondLst>
                                    <p:cond delay="0"/>
                                  </p:stCondLst>
                                  <p:childTnLst>
                                    <p:animScale>
                                      <p:cBhvr>
                                        <p:cTn id="8" dur="1000" fill="hold"/>
                                        <p:tgtEl>
                                          <p:spTgt spid="9"/>
                                        </p:tgtEl>
                                      </p:cBhvr>
                                      <p:by x="28710" y="28710"/>
                                    </p:animScale>
                                  </p:childTnLst>
                                </p:cTn>
                              </p:par>
                              <p:par>
                                <p:cTn id="9" presetID="6" presetClass="emph" presetSubtype="0" accel="20000" decel="80000" fill="hold" grpId="0" nodeType="withEffect">
                                  <p:stCondLst>
                                    <p:cond delay="0"/>
                                  </p:stCondLst>
                                  <p:childTnLst>
                                    <p:animScale>
                                      <p:cBhvr>
                                        <p:cTn id="10" dur="1000" fill="hold"/>
                                        <p:tgtEl>
                                          <p:spTgt spid="12"/>
                                        </p:tgtEl>
                                      </p:cBhvr>
                                      <p:by x="62500" y="62500"/>
                                    </p:animScale>
                                  </p:childTnLst>
                                </p:cTn>
                              </p:par>
                              <p:par>
                                <p:cTn id="11" presetID="6" presetClass="emph" presetSubtype="0" accel="20000" decel="80000" fill="hold" grpId="0" nodeType="withEffect">
                                  <p:stCondLst>
                                    <p:cond delay="0"/>
                                  </p:stCondLst>
                                  <p:childTnLst>
                                    <p:animScale>
                                      <p:cBhvr>
                                        <p:cTn id="12" dur="1000" fill="hold"/>
                                        <p:tgtEl>
                                          <p:spTgt spid="13"/>
                                        </p:tgtEl>
                                      </p:cBhvr>
                                      <p:by x="62500" y="62500"/>
                                    </p:animScale>
                                  </p:childTnLst>
                                </p:cTn>
                              </p:par>
                              <p:par>
                                <p:cTn id="13" presetID="6" presetClass="emph" presetSubtype="0" accel="20000" decel="80000" fill="hold" nodeType="withEffect">
                                  <p:stCondLst>
                                    <p:cond delay="0"/>
                                  </p:stCondLst>
                                  <p:childTnLst>
                                    <p:animScale>
                                      <p:cBhvr>
                                        <p:cTn id="14" dur="1000" fill="hold"/>
                                        <p:tgtEl>
                                          <p:spTgt spid="18"/>
                                        </p:tgtEl>
                                      </p:cBhvr>
                                      <p:by x="62500" y="62500"/>
                                    </p:animScale>
                                  </p:childTnLst>
                                </p:cTn>
                              </p:par>
                              <p:par>
                                <p:cTn id="15" presetID="6" presetClass="emph" presetSubtype="0" accel="20000" decel="80000" fill="hold" nodeType="withEffect">
                                  <p:stCondLst>
                                    <p:cond delay="0"/>
                                  </p:stCondLst>
                                  <p:childTnLst>
                                    <p:animScale>
                                      <p:cBhvr>
                                        <p:cTn id="16" dur="1000" fill="hold"/>
                                        <p:tgtEl>
                                          <p:spTgt spid="17"/>
                                        </p:tgtEl>
                                      </p:cBhvr>
                                      <p:by x="62500" y="62500"/>
                                    </p:animScale>
                                  </p:childTnLst>
                                </p:cTn>
                              </p:par>
                              <p:par>
                                <p:cTn id="17" presetID="64" presetClass="path" presetSubtype="0" accel="20000" decel="80000" fill="hold" grpId="0" nodeType="withEffect">
                                  <p:stCondLst>
                                    <p:cond delay="0"/>
                                  </p:stCondLst>
                                  <p:childTnLst>
                                    <p:animMotion origin="layout" path="M -4.13582E-6 3.73581E-6 L 0.01698 -0.25216 " pathEditMode="relative" rAng="0" ptsTypes="AA">
                                      <p:cBhvr>
                                        <p:cTn id="18" dur="1000" fill="hold"/>
                                        <p:tgtEl>
                                          <p:spTgt spid="8"/>
                                        </p:tgtEl>
                                        <p:attrNameLst>
                                          <p:attrName>ppt_x</p:attrName>
                                          <p:attrName>ppt_y</p:attrName>
                                        </p:attrNameLst>
                                      </p:cBhvr>
                                      <p:rCtr x="842" y="-12619"/>
                                    </p:animMotion>
                                  </p:childTnLst>
                                </p:cTn>
                              </p:par>
                              <p:par>
                                <p:cTn id="19" presetID="64" presetClass="path" presetSubtype="0" accel="20000" decel="80000" fill="hold" grpId="0" nodeType="withEffect">
                                  <p:stCondLst>
                                    <p:cond delay="0"/>
                                  </p:stCondLst>
                                  <p:childTnLst>
                                    <p:animMotion origin="layout" path="M -4.13582E-6 3.73581E-6 L 0.01698 -0.25216 " pathEditMode="relative" rAng="0" ptsTypes="AA">
                                      <p:cBhvr>
                                        <p:cTn id="20" dur="1000" fill="hold"/>
                                        <p:tgtEl>
                                          <p:spTgt spid="9"/>
                                        </p:tgtEl>
                                        <p:attrNameLst>
                                          <p:attrName>ppt_x</p:attrName>
                                          <p:attrName>ppt_y</p:attrName>
                                        </p:attrNameLst>
                                      </p:cBhvr>
                                      <p:rCtr x="842" y="-12619"/>
                                    </p:animMotion>
                                  </p:childTnLst>
                                </p:cTn>
                              </p:par>
                              <p:par>
                                <p:cTn id="21" presetID="51" presetClass="path" presetSubtype="0" accel="20000" decel="80000" fill="hold" grpId="0" nodeType="withEffect">
                                  <p:stCondLst>
                                    <p:cond delay="0"/>
                                  </p:stCondLst>
                                  <p:childTnLst>
                                    <p:animMotion origin="layout" path="M 1.1616E-6 -3.57694E-6 C -0.06612 -0.03903 -0.042 0.05084 -0.02132 0.01566 " pathEditMode="relative" rAng="0" ptsTypes="AA">
                                      <p:cBhvr>
                                        <p:cTn id="22" dur="1000" fill="hold"/>
                                        <p:tgtEl>
                                          <p:spTgt spid="11"/>
                                        </p:tgtEl>
                                        <p:attrNameLst>
                                          <p:attrName>ppt_x</p:attrName>
                                          <p:attrName>ppt_y</p:attrName>
                                        </p:attrNameLst>
                                      </p:cBhvr>
                                      <p:rCtr x="-2157" y="704"/>
                                    </p:animMotion>
                                  </p:childTnLst>
                                </p:cTn>
                              </p:par>
                              <p:par>
                                <p:cTn id="23" presetID="44" presetClass="path" presetSubtype="0" accel="10000" decel="90000" fill="hold" grpId="1" nodeType="withEffect">
                                  <p:stCondLst>
                                    <p:cond delay="0"/>
                                  </p:stCondLst>
                                  <p:childTnLst>
                                    <p:animMotion origin="layout" path="M -0.00038 -1.90195E-6 C 0.0074 -0.17226 -0.03472 -0.34748 -0.09076 -0.45143 " pathEditMode="relative" rAng="0" ptsTypes="AA">
                                      <p:cBhvr>
                                        <p:cTn id="24" dur="1000" fill="hold"/>
                                        <p:tgtEl>
                                          <p:spTgt spid="12"/>
                                        </p:tgtEl>
                                        <p:attrNameLst>
                                          <p:attrName>ppt_x</p:attrName>
                                          <p:attrName>ppt_y</p:attrName>
                                        </p:attrNameLst>
                                      </p:cBhvr>
                                      <p:rCtr x="-4468" y="-22583"/>
                                    </p:animMotion>
                                  </p:childTnLst>
                                </p:cTn>
                              </p:par>
                              <p:par>
                                <p:cTn id="25" presetID="37" presetClass="path" presetSubtype="0" accel="25000" decel="75000" fill="hold" grpId="1" nodeType="withEffect">
                                  <p:stCondLst>
                                    <p:cond delay="0"/>
                                  </p:stCondLst>
                                  <p:childTnLst>
                                    <p:animMotion origin="layout" path="M 1.65688E-6 -0.00068 C 0.08705 0.05379 0.14565 -0.00862 0.16862 -0.31616 " pathEditMode="relative" rAng="0" ptsTypes="AA">
                                      <p:cBhvr>
                                        <p:cTn id="26" dur="1000" fill="hold"/>
                                        <p:tgtEl>
                                          <p:spTgt spid="13"/>
                                        </p:tgtEl>
                                        <p:attrNameLst>
                                          <p:attrName>ppt_x</p:attrName>
                                          <p:attrName>ppt_y</p:attrName>
                                        </p:attrNameLst>
                                      </p:cBhvr>
                                      <p:rCtr x="8425" y="-14889"/>
                                    </p:animMotion>
                                  </p:childTnLst>
                                </p:cTn>
                              </p:par>
                              <p:par>
                                <p:cTn id="27" presetID="44" presetClass="path" presetSubtype="0" accel="10000" decel="90000" fill="hold" nodeType="withEffect">
                                  <p:stCondLst>
                                    <p:cond delay="0"/>
                                  </p:stCondLst>
                                  <p:childTnLst>
                                    <p:animMotion origin="layout" path="M -0.00038 -1.90195E-6 C 0.0074 -0.17226 -0.03472 -0.34748 -0.09076 -0.45143 " pathEditMode="relative" rAng="0" ptsTypes="AA">
                                      <p:cBhvr>
                                        <p:cTn id="28" dur="1000" fill="hold"/>
                                        <p:tgtEl>
                                          <p:spTgt spid="18"/>
                                        </p:tgtEl>
                                        <p:attrNameLst>
                                          <p:attrName>ppt_x</p:attrName>
                                          <p:attrName>ppt_y</p:attrName>
                                        </p:attrNameLst>
                                      </p:cBhvr>
                                      <p:rCtr x="-4468" y="-22583"/>
                                    </p:animMotion>
                                  </p:childTnLst>
                                </p:cTn>
                              </p:par>
                              <p:par>
                                <p:cTn id="29" presetID="37" presetClass="path" presetSubtype="0" accel="25000" decel="75000" fill="hold" nodeType="withEffect">
                                  <p:stCondLst>
                                    <p:cond delay="0"/>
                                  </p:stCondLst>
                                  <p:childTnLst>
                                    <p:animMotion origin="layout" path="M 1.65688E-6 -0.00068 C 0.08705 0.05379 0.14565 -0.00862 0.16862 -0.31616 " pathEditMode="relative" rAng="0" ptsTypes="AA">
                                      <p:cBhvr>
                                        <p:cTn id="30" dur="1000" fill="hold"/>
                                        <p:tgtEl>
                                          <p:spTgt spid="17"/>
                                        </p:tgtEl>
                                        <p:attrNameLst>
                                          <p:attrName>ppt_x</p:attrName>
                                          <p:attrName>ppt_y</p:attrName>
                                        </p:attrNameLst>
                                      </p:cBhvr>
                                      <p:rCtr x="8425" y="-14889"/>
                                    </p:animMotion>
                                  </p:childTnLst>
                                </p:cTn>
                              </p:par>
                              <p:par>
                                <p:cTn id="31" presetID="51" presetClass="path" presetSubtype="0" accel="20000" decel="80000" fill="hold" nodeType="withEffect">
                                  <p:stCondLst>
                                    <p:cond delay="0"/>
                                  </p:stCondLst>
                                  <p:childTnLst>
                                    <p:animMotion origin="layout" path="M 1.1616E-6 -3.57694E-6 C -0.06612 -0.03903 -0.042 0.05084 -0.02132 0.01566 " pathEditMode="relative" rAng="0" ptsTypes="AA">
                                      <p:cBhvr>
                                        <p:cTn id="32" dur="1000" fill="hold"/>
                                        <p:tgtEl>
                                          <p:spTgt spid="19"/>
                                        </p:tgtEl>
                                        <p:attrNameLst>
                                          <p:attrName>ppt_x</p:attrName>
                                          <p:attrName>ppt_y</p:attrName>
                                        </p:attrNameLst>
                                      </p:cBhvr>
                                      <p:rCtr x="-2157" y="704"/>
                                    </p:animMotion>
                                  </p:childTnLst>
                                </p:cTn>
                              </p:par>
                              <p:par>
                                <p:cTn id="33" presetID="10" presetClass="entr" presetSubtype="0" fill="hold" grpId="1" nodeType="withEffect">
                                  <p:stCondLst>
                                    <p:cond delay="50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1" nodeType="withEffect">
                                  <p:stCondLst>
                                    <p:cond delay="5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9" presetClass="emph" presetSubtype="0" fill="hold" grpId="1" nodeType="withEffect">
                                  <p:stCondLst>
                                    <p:cond delay="500"/>
                                  </p:stCondLst>
                                  <p:childTnLst>
                                    <p:animClr clrSpc="rgb" dir="cw">
                                      <p:cBhvr override="childStyle">
                                        <p:cTn id="40" dur="500" fill="hold"/>
                                        <p:tgtEl>
                                          <p:spTgt spid="11"/>
                                        </p:tgtEl>
                                        <p:attrNameLst>
                                          <p:attrName>style.color</p:attrName>
                                        </p:attrNameLst>
                                      </p:cBhvr>
                                      <p:to>
                                        <a:srgbClr val="000000"/>
                                      </p:to>
                                    </p:animClr>
                                    <p:animClr clrSpc="rgb" dir="cw">
                                      <p:cBhvr>
                                        <p:cTn id="41" dur="500" fill="hold"/>
                                        <p:tgtEl>
                                          <p:spTgt spid="11"/>
                                        </p:tgtEl>
                                        <p:attrNameLst>
                                          <p:attrName>fillcolor</p:attrName>
                                        </p:attrNameLst>
                                      </p:cBhvr>
                                      <p:to>
                                        <a:srgbClr val="000000"/>
                                      </p:to>
                                    </p:animClr>
                                    <p:set>
                                      <p:cBhvr>
                                        <p:cTn id="42" dur="500" fill="hold"/>
                                        <p:tgtEl>
                                          <p:spTgt spid="11"/>
                                        </p:tgtEl>
                                        <p:attrNameLst>
                                          <p:attrName>fill.type</p:attrName>
                                        </p:attrNameLst>
                                      </p:cBhvr>
                                      <p:to>
                                        <p:strVal val="solid"/>
                                      </p:to>
                                    </p:set>
                                    <p:set>
                                      <p:cBhvr>
                                        <p:cTn id="43" dur="500" fill="hold"/>
                                        <p:tgtEl>
                                          <p:spTgt spid="11"/>
                                        </p:tgtEl>
                                        <p:attrNameLst>
                                          <p:attrName>fill.on</p:attrName>
                                        </p:attrNameLst>
                                      </p:cBhvr>
                                      <p:to>
                                        <p:strVal val="true"/>
                                      </p:to>
                                    </p:set>
                                  </p:childTnLst>
                                </p:cTn>
                              </p:par>
                              <p:par>
                                <p:cTn id="44" presetID="10" presetClass="entr" presetSubtype="0" fill="hold" grpId="0" nodeType="withEffect">
                                  <p:stCondLst>
                                    <p:cond delay="45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1" nodeType="withEffect">
                                  <p:stCondLst>
                                    <p:cond delay="45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44" presetClass="path" presetSubtype="0" accel="10000" decel="90000" fill="hold" grpId="0" nodeType="withEffect">
                                  <p:stCondLst>
                                    <p:cond delay="0"/>
                                  </p:stCondLst>
                                  <p:childTnLst>
                                    <p:animMotion origin="layout" path="M 0.09037 0.4512 C 0.09816 0.27893 0.05603 0.10395 4.76385E-6 4.03995E-6 " pathEditMode="relative" rAng="0" ptsTypes="AA">
                                      <p:cBhvr>
                                        <p:cTn id="51" dur="1000" fill="hold"/>
                                        <p:tgtEl>
                                          <p:spTgt spid="30"/>
                                        </p:tgtEl>
                                        <p:attrNameLst>
                                          <p:attrName>ppt_x</p:attrName>
                                          <p:attrName>ppt_y</p:attrName>
                                        </p:attrNameLst>
                                      </p:cBhvr>
                                      <p:rCtr x="-4480" y="-22560"/>
                                    </p:animMotion>
                                  </p:childTnLst>
                                </p:cTn>
                              </p:par>
                              <p:par>
                                <p:cTn id="52" presetID="37" presetClass="path" presetSubtype="0" accel="25000" decel="75000" fill="hold" grpId="0" nodeType="withEffect">
                                  <p:stCondLst>
                                    <p:cond delay="0"/>
                                  </p:stCondLst>
                                  <p:childTnLst>
                                    <p:animMotion origin="layout" path="M -0.16824 0.31684 C -0.08119 0.37131 -0.0226 0.30889 0.00038 0.00136 " pathEditMode="relative" rAng="0" ptsTypes="AA">
                                      <p:cBhvr>
                                        <p:cTn id="53" dur="1000" fill="hold"/>
                                        <p:tgtEl>
                                          <p:spTgt spid="31"/>
                                        </p:tgtEl>
                                        <p:attrNameLst>
                                          <p:attrName>ppt_x</p:attrName>
                                          <p:attrName>ppt_y</p:attrName>
                                        </p:attrNameLst>
                                      </p:cBhvr>
                                      <p:rCtr x="8425" y="-14911"/>
                                    </p:animMotion>
                                  </p:childTnLst>
                                </p:cTn>
                              </p:par>
                              <p:par>
                                <p:cTn id="54" presetID="51" presetClass="path" presetSubtype="0" accel="20000" decel="80000" fill="hold" grpId="0" nodeType="withEffect">
                                  <p:stCondLst>
                                    <p:cond delay="0"/>
                                  </p:stCondLst>
                                  <p:childTnLst>
                                    <p:animMotion origin="layout" path="M -4.13582E-6 -2.31956E-6 C -0.06612 -0.03904 -0.04199 0.05084 -0.02131 0.01566 " pathEditMode="relative" rAng="0" ptsTypes="AA">
                                      <p:cBhvr>
                                        <p:cTn id="55" dur="1000" fill="hold"/>
                                        <p:tgtEl>
                                          <p:spTgt spid="35"/>
                                        </p:tgtEl>
                                        <p:attrNameLst>
                                          <p:attrName>ppt_x</p:attrName>
                                          <p:attrName>ppt_y</p:attrName>
                                        </p:attrNameLst>
                                      </p:cBhvr>
                                      <p:rCtr x="-2170" y="681"/>
                                    </p:animMotion>
                                  </p:childTnLst>
                                </p:cTn>
                              </p:par>
                              <p:par>
                                <p:cTn id="56" presetID="10" presetClass="entr" presetSubtype="0" fill="hold" grpId="0" nodeType="withEffect">
                                  <p:stCondLst>
                                    <p:cond delay="70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400"/>
                                        <p:tgtEl>
                                          <p:spTgt spid="40"/>
                                        </p:tgtEl>
                                      </p:cBhvr>
                                    </p:animEffect>
                                  </p:childTnLst>
                                </p:cTn>
                              </p:par>
                              <p:par>
                                <p:cTn id="59" presetID="35" presetClass="path" presetSubtype="0" decel="100000" fill="hold" grpId="1" nodeType="withEffect">
                                  <p:stCondLst>
                                    <p:cond delay="0"/>
                                  </p:stCondLst>
                                  <p:childTnLst>
                                    <p:animMotion origin="layout" path="M -0.00204 -3.88561E-6 L -0.29908 -3.88561E-6 " pathEditMode="relative" rAng="0" ptsTypes="AA">
                                      <p:cBhvr>
                                        <p:cTn id="60" dur="1250" spd="-100000" fill="hold"/>
                                        <p:tgtEl>
                                          <p:spTgt spid="40"/>
                                        </p:tgtEl>
                                        <p:attrNameLst>
                                          <p:attrName>ppt_x</p:attrName>
                                          <p:attrName>ppt_y</p:attrName>
                                        </p:attrNameLst>
                                      </p:cBhvr>
                                      <p:rCtr x="-14858" y="0"/>
                                    </p:animMotion>
                                  </p:childTnLst>
                                </p:cTn>
                              </p:par>
                              <p:par>
                                <p:cTn id="61" presetID="10" presetClass="entr" presetSubtype="0" fill="hold" grpId="0" nodeType="withEffect">
                                  <p:stCondLst>
                                    <p:cond delay="75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400"/>
                                        <p:tgtEl>
                                          <p:spTgt spid="39"/>
                                        </p:tgtEl>
                                      </p:cBhvr>
                                    </p:animEffect>
                                  </p:childTnLst>
                                </p:cTn>
                              </p:par>
                              <p:par>
                                <p:cTn id="64" presetID="35" presetClass="path" presetSubtype="0" decel="100000" fill="hold" grpId="1" nodeType="withEffect">
                                  <p:stCondLst>
                                    <p:cond delay="50"/>
                                  </p:stCondLst>
                                  <p:childTnLst>
                                    <p:animMotion origin="layout" path="M -1.69262E-6 4.12619E-6 L -0.31261 4.12619E-6 " pathEditMode="relative" rAng="0" ptsTypes="AA">
                                      <p:cBhvr>
                                        <p:cTn id="65" dur="1250" spd="-100000" fill="hold"/>
                                        <p:tgtEl>
                                          <p:spTgt spid="39"/>
                                        </p:tgtEl>
                                        <p:attrNameLst>
                                          <p:attrName>ppt_x</p:attrName>
                                          <p:attrName>ppt_y</p:attrName>
                                        </p:attrNameLst>
                                      </p:cBhvr>
                                      <p:rCtr x="-15637" y="0"/>
                                    </p:animMotion>
                                  </p:childTnLst>
                                </p:cTn>
                              </p:par>
                              <p:par>
                                <p:cTn id="66" presetID="10" presetClass="entr" presetSubtype="0" fill="hold" nodeType="withEffect">
                                  <p:stCondLst>
                                    <p:cond delay="75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400"/>
                                        <p:tgtEl>
                                          <p:spTgt spid="41"/>
                                        </p:tgtEl>
                                      </p:cBhvr>
                                    </p:animEffect>
                                  </p:childTnLst>
                                </p:cTn>
                              </p:par>
                              <p:par>
                                <p:cTn id="69" presetID="35" presetClass="path" presetSubtype="0" decel="100000" fill="hold" nodeType="withEffect">
                                  <p:stCondLst>
                                    <p:cond delay="50"/>
                                  </p:stCondLst>
                                  <p:childTnLst>
                                    <p:animMotion origin="layout" path="M -1.69262E-6 -4.80708E-6 L -0.31261 -4.80708E-6 " pathEditMode="relative" rAng="0" ptsTypes="AA">
                                      <p:cBhvr>
                                        <p:cTn id="70" dur="1250" spd="-100000" fill="hold"/>
                                        <p:tgtEl>
                                          <p:spTgt spid="41"/>
                                        </p:tgtEl>
                                        <p:attrNameLst>
                                          <p:attrName>ppt_x</p:attrName>
                                          <p:attrName>ppt_y</p:attrName>
                                        </p:attrNameLst>
                                      </p:cBhvr>
                                      <p:rCtr x="-15637" y="0"/>
                                    </p:animMotion>
                                  </p:childTnLst>
                                </p:cTn>
                              </p:par>
                              <p:par>
                                <p:cTn id="71" presetID="2" presetClass="entr" presetSubtype="2" decel="100000" fill="hold" nodeType="withEffect">
                                  <p:stCondLst>
                                    <p:cond delay="125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1+#ppt_w/2"/>
                                          </p:val>
                                        </p:tav>
                                        <p:tav tm="100000">
                                          <p:val>
                                            <p:strVal val="#ppt_x"/>
                                          </p:val>
                                        </p:tav>
                                      </p:tavLst>
                                    </p:anim>
                                    <p:anim calcmode="lin" valueType="num">
                                      <p:cBhvr additive="base">
                                        <p:cTn id="74" dur="500" fill="hold"/>
                                        <p:tgtEl>
                                          <p:spTgt spid="3"/>
                                        </p:tgtEl>
                                        <p:attrNameLst>
                                          <p:attrName>ppt_y</p:attrName>
                                        </p:attrNameLst>
                                      </p:cBhvr>
                                      <p:tavLst>
                                        <p:tav tm="0">
                                          <p:val>
                                            <p:strVal val="#ppt_y"/>
                                          </p:val>
                                        </p:tav>
                                        <p:tav tm="100000">
                                          <p:val>
                                            <p:strVal val="#ppt_y"/>
                                          </p:val>
                                        </p:tav>
                                      </p:tavLst>
                                    </p:anim>
                                  </p:childTnLst>
                                </p:cTn>
                              </p:par>
                              <p:par>
                                <p:cTn id="75" presetID="2" presetClass="entr" presetSubtype="2" fill="hold" nodeType="withEffect">
                                  <p:stCondLst>
                                    <p:cond delay="1500"/>
                                  </p:stCondLst>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500" fill="hold"/>
                                        <p:tgtEl>
                                          <p:spTgt spid="58"/>
                                        </p:tgtEl>
                                        <p:attrNameLst>
                                          <p:attrName>ppt_x</p:attrName>
                                        </p:attrNameLst>
                                      </p:cBhvr>
                                      <p:tavLst>
                                        <p:tav tm="0">
                                          <p:val>
                                            <p:strVal val="1+#ppt_w/2"/>
                                          </p:val>
                                        </p:tav>
                                        <p:tav tm="100000">
                                          <p:val>
                                            <p:strVal val="#ppt_x"/>
                                          </p:val>
                                        </p:tav>
                                      </p:tavLst>
                                    </p:anim>
                                    <p:anim calcmode="lin" valueType="num">
                                      <p:cBhvr additive="base">
                                        <p:cTn id="78" dur="500" fill="hold"/>
                                        <p:tgtEl>
                                          <p:spTgt spid="58"/>
                                        </p:tgtEl>
                                        <p:attrNameLst>
                                          <p:attrName>ppt_y</p:attrName>
                                        </p:attrNameLst>
                                      </p:cBhvr>
                                      <p:tavLst>
                                        <p:tav tm="0">
                                          <p:val>
                                            <p:strVal val="#ppt_y"/>
                                          </p:val>
                                        </p:tav>
                                        <p:tav tm="100000">
                                          <p:val>
                                            <p:strVal val="#ppt_y"/>
                                          </p:val>
                                        </p:tav>
                                      </p:tavLst>
                                    </p:anim>
                                  </p:childTnLst>
                                </p:cTn>
                              </p:par>
                              <p:par>
                                <p:cTn id="79" presetID="10" presetClass="entr" presetSubtype="0" fill="hold" grpId="1" nodeType="withEffect">
                                  <p:stCondLst>
                                    <p:cond delay="175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500"/>
                                        <p:tgtEl>
                                          <p:spTgt spid="56"/>
                                        </p:tgtEl>
                                      </p:cBhvr>
                                    </p:animEffect>
                                  </p:childTnLst>
                                </p:cTn>
                              </p:par>
                              <p:par>
                                <p:cTn id="82" presetID="63" presetClass="path" presetSubtype="0" accel="50000" decel="50000" fill="hold" grpId="0" nodeType="withEffect">
                                  <p:stCondLst>
                                    <p:cond delay="1000"/>
                                  </p:stCondLst>
                                  <p:childTnLst>
                                    <p:animMotion origin="layout" path="M -2.20322E-6 -7.85293E-7 L 0.5157 -7.85293E-7 " pathEditMode="relative" rAng="0" ptsTypes="AA">
                                      <p:cBhvr>
                                        <p:cTn id="83" dur="1250" spd="-100000" fill="hold"/>
                                        <p:tgtEl>
                                          <p:spTgt spid="56"/>
                                        </p:tgtEl>
                                        <p:attrNameLst>
                                          <p:attrName>ppt_x</p:attrName>
                                          <p:attrName>ppt_y</p:attrName>
                                        </p:attrNameLst>
                                      </p:cBhvr>
                                      <p:rCtr x="25785" y="0"/>
                                    </p:animMotion>
                                  </p:childTnLst>
                                </p:cTn>
                              </p:par>
                              <p:par>
                                <p:cTn id="84" presetID="2" presetClass="entr" presetSubtype="2" fill="hold" nodeType="withEffect">
                                  <p:stCondLst>
                                    <p:cond delay="1550"/>
                                  </p:stCondLst>
                                  <p:childTnLst>
                                    <p:set>
                                      <p:cBhvr>
                                        <p:cTn id="85" dur="1" fill="hold">
                                          <p:stCondLst>
                                            <p:cond delay="0"/>
                                          </p:stCondLst>
                                        </p:cTn>
                                        <p:tgtEl>
                                          <p:spTgt spid="59"/>
                                        </p:tgtEl>
                                        <p:attrNameLst>
                                          <p:attrName>style.visibility</p:attrName>
                                        </p:attrNameLst>
                                      </p:cBhvr>
                                      <p:to>
                                        <p:strVal val="visible"/>
                                      </p:to>
                                    </p:set>
                                    <p:anim calcmode="lin" valueType="num">
                                      <p:cBhvr additive="base">
                                        <p:cTn id="86" dur="500" fill="hold"/>
                                        <p:tgtEl>
                                          <p:spTgt spid="59"/>
                                        </p:tgtEl>
                                        <p:attrNameLst>
                                          <p:attrName>ppt_x</p:attrName>
                                        </p:attrNameLst>
                                      </p:cBhvr>
                                      <p:tavLst>
                                        <p:tav tm="0">
                                          <p:val>
                                            <p:strVal val="1+#ppt_w/2"/>
                                          </p:val>
                                        </p:tav>
                                        <p:tav tm="100000">
                                          <p:val>
                                            <p:strVal val="#ppt_x"/>
                                          </p:val>
                                        </p:tav>
                                      </p:tavLst>
                                    </p:anim>
                                    <p:anim calcmode="lin" valueType="num">
                                      <p:cBhvr additive="base">
                                        <p:cTn id="87" dur="500" fill="hold"/>
                                        <p:tgtEl>
                                          <p:spTgt spid="59"/>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1600"/>
                                  </p:stCondLst>
                                  <p:childTnLst>
                                    <p:set>
                                      <p:cBhvr>
                                        <p:cTn id="89" dur="1" fill="hold">
                                          <p:stCondLst>
                                            <p:cond delay="0"/>
                                          </p:stCondLst>
                                        </p:cTn>
                                        <p:tgtEl>
                                          <p:spTgt spid="60"/>
                                        </p:tgtEl>
                                        <p:attrNameLst>
                                          <p:attrName>style.visibility</p:attrName>
                                        </p:attrNameLst>
                                      </p:cBhvr>
                                      <p:to>
                                        <p:strVal val="visible"/>
                                      </p:to>
                                    </p:set>
                                    <p:anim calcmode="lin" valueType="num">
                                      <p:cBhvr additive="base">
                                        <p:cTn id="90" dur="500" fill="hold"/>
                                        <p:tgtEl>
                                          <p:spTgt spid="60"/>
                                        </p:tgtEl>
                                        <p:attrNameLst>
                                          <p:attrName>ppt_x</p:attrName>
                                        </p:attrNameLst>
                                      </p:cBhvr>
                                      <p:tavLst>
                                        <p:tav tm="0">
                                          <p:val>
                                            <p:strVal val="1+#ppt_w/2"/>
                                          </p:val>
                                        </p:tav>
                                        <p:tav tm="100000">
                                          <p:val>
                                            <p:strVal val="#ppt_x"/>
                                          </p:val>
                                        </p:tav>
                                      </p:tavLst>
                                    </p:anim>
                                    <p:anim calcmode="lin" valueType="num">
                                      <p:cBhvr additive="base">
                                        <p:cTn id="91" dur="500" fill="hold"/>
                                        <p:tgtEl>
                                          <p:spTgt spid="60"/>
                                        </p:tgtEl>
                                        <p:attrNameLst>
                                          <p:attrName>ppt_y</p:attrName>
                                        </p:attrNameLst>
                                      </p:cBhvr>
                                      <p:tavLst>
                                        <p:tav tm="0">
                                          <p:val>
                                            <p:strVal val="#ppt_y"/>
                                          </p:val>
                                        </p:tav>
                                        <p:tav tm="100000">
                                          <p:val>
                                            <p:strVal val="#ppt_y"/>
                                          </p:val>
                                        </p:tav>
                                      </p:tavLst>
                                    </p:anim>
                                  </p:childTnLst>
                                </p:cTn>
                              </p:par>
                              <p:par>
                                <p:cTn id="92" presetID="2" presetClass="entr" presetSubtype="2" fill="hold" nodeType="withEffect">
                                  <p:stCondLst>
                                    <p:cond delay="1650"/>
                                  </p:stCondLst>
                                  <p:childTnLst>
                                    <p:set>
                                      <p:cBhvr>
                                        <p:cTn id="93" dur="1" fill="hold">
                                          <p:stCondLst>
                                            <p:cond delay="0"/>
                                          </p:stCondLst>
                                        </p:cTn>
                                        <p:tgtEl>
                                          <p:spTgt spid="61"/>
                                        </p:tgtEl>
                                        <p:attrNameLst>
                                          <p:attrName>style.visibility</p:attrName>
                                        </p:attrNameLst>
                                      </p:cBhvr>
                                      <p:to>
                                        <p:strVal val="visible"/>
                                      </p:to>
                                    </p:set>
                                    <p:anim calcmode="lin" valueType="num">
                                      <p:cBhvr additive="base">
                                        <p:cTn id="94" dur="500" fill="hold"/>
                                        <p:tgtEl>
                                          <p:spTgt spid="61"/>
                                        </p:tgtEl>
                                        <p:attrNameLst>
                                          <p:attrName>ppt_x</p:attrName>
                                        </p:attrNameLst>
                                      </p:cBhvr>
                                      <p:tavLst>
                                        <p:tav tm="0">
                                          <p:val>
                                            <p:strVal val="1+#ppt_w/2"/>
                                          </p:val>
                                        </p:tav>
                                        <p:tav tm="100000">
                                          <p:val>
                                            <p:strVal val="#ppt_x"/>
                                          </p:val>
                                        </p:tav>
                                      </p:tavLst>
                                    </p:anim>
                                    <p:anim calcmode="lin" valueType="num">
                                      <p:cBhvr additive="base">
                                        <p:cTn id="95" dur="500" fill="hold"/>
                                        <p:tgtEl>
                                          <p:spTgt spid="61"/>
                                        </p:tgtEl>
                                        <p:attrNameLst>
                                          <p:attrName>ppt_y</p:attrName>
                                        </p:attrNameLst>
                                      </p:cBhvr>
                                      <p:tavLst>
                                        <p:tav tm="0">
                                          <p:val>
                                            <p:strVal val="#ppt_y"/>
                                          </p:val>
                                        </p:tav>
                                        <p:tav tm="100000">
                                          <p:val>
                                            <p:strVal val="#ppt_y"/>
                                          </p:val>
                                        </p:tav>
                                      </p:tavLst>
                                    </p:anim>
                                  </p:childTnLst>
                                </p:cTn>
                              </p:par>
                              <p:par>
                                <p:cTn id="96" presetID="10" presetClass="entr" presetSubtype="0" fill="hold" grpId="0" nodeType="withEffect">
                                  <p:stCondLst>
                                    <p:cond delay="18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50"/>
                                        <p:tgtEl>
                                          <p:spTgt spid="63"/>
                                        </p:tgtEl>
                                      </p:cBhvr>
                                    </p:animEffect>
                                  </p:childTnLst>
                                </p:cTn>
                              </p:par>
                              <p:par>
                                <p:cTn id="99" presetID="63" presetClass="path" presetSubtype="0" accel="50000" decel="50000" fill="hold" grpId="1" nodeType="withEffect">
                                  <p:stCondLst>
                                    <p:cond delay="1050"/>
                                  </p:stCondLst>
                                  <p:childTnLst>
                                    <p:animMotion origin="layout" path="M 4.25581E-6 6.8089E-7 L 0.5148 6.8089E-7 " pathEditMode="relative" rAng="0" ptsTypes="AA">
                                      <p:cBhvr>
                                        <p:cTn id="100" dur="1250" spd="-100000" fill="hold"/>
                                        <p:tgtEl>
                                          <p:spTgt spid="63"/>
                                        </p:tgtEl>
                                        <p:attrNameLst>
                                          <p:attrName>ppt_x</p:attrName>
                                          <p:attrName>ppt_y</p:attrName>
                                        </p:attrNameLst>
                                      </p:cBhvr>
                                      <p:rCtr x="25734" y="0"/>
                                    </p:animMotion>
                                  </p:childTnLst>
                                </p:cTn>
                              </p:par>
                              <p:par>
                                <p:cTn id="101" presetID="10" presetClass="entr" presetSubtype="0" fill="hold" grpId="0" nodeType="withEffect">
                                  <p:stCondLst>
                                    <p:cond delay="185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50"/>
                                        <p:tgtEl>
                                          <p:spTgt spid="64"/>
                                        </p:tgtEl>
                                      </p:cBhvr>
                                    </p:animEffect>
                                  </p:childTnLst>
                                </p:cTn>
                              </p:par>
                              <p:par>
                                <p:cTn id="104" presetID="63" presetClass="path" presetSubtype="0" accel="50000" decel="50000" fill="hold" grpId="1" nodeType="withEffect">
                                  <p:stCondLst>
                                    <p:cond delay="1100"/>
                                  </p:stCondLst>
                                  <p:childTnLst>
                                    <p:animMotion origin="layout" path="M 7.14833E-7 2.14707E-6 L 0.51391 2.14707E-6 " pathEditMode="relative" rAng="0" ptsTypes="AA">
                                      <p:cBhvr>
                                        <p:cTn id="105" dur="1250" spd="-100000" fill="hold"/>
                                        <p:tgtEl>
                                          <p:spTgt spid="64"/>
                                        </p:tgtEl>
                                        <p:attrNameLst>
                                          <p:attrName>ppt_x</p:attrName>
                                          <p:attrName>ppt_y</p:attrName>
                                        </p:attrNameLst>
                                      </p:cBhvr>
                                      <p:rCtr x="25696" y="0"/>
                                    </p:animMotion>
                                  </p:childTnLst>
                                </p:cTn>
                              </p:par>
                              <p:par>
                                <p:cTn id="106" presetID="10" presetClass="entr" presetSubtype="0" fill="hold" grpId="0" nodeType="withEffect">
                                  <p:stCondLst>
                                    <p:cond delay="1900"/>
                                  </p:stCondLst>
                                  <p:childTnLst>
                                    <p:set>
                                      <p:cBhvr>
                                        <p:cTn id="107" dur="1" fill="hold">
                                          <p:stCondLst>
                                            <p:cond delay="0"/>
                                          </p:stCondLst>
                                        </p:cTn>
                                        <p:tgtEl>
                                          <p:spTgt spid="65"/>
                                        </p:tgtEl>
                                        <p:attrNameLst>
                                          <p:attrName>style.visibility</p:attrName>
                                        </p:attrNameLst>
                                      </p:cBhvr>
                                      <p:to>
                                        <p:strVal val="visible"/>
                                      </p:to>
                                    </p:set>
                                    <p:animEffect transition="in" filter="fade">
                                      <p:cBhvr>
                                        <p:cTn id="108" dur="550"/>
                                        <p:tgtEl>
                                          <p:spTgt spid="65"/>
                                        </p:tgtEl>
                                      </p:cBhvr>
                                    </p:animEffect>
                                  </p:childTnLst>
                                </p:cTn>
                              </p:par>
                              <p:par>
                                <p:cTn id="109" presetID="63" presetClass="path" presetSubtype="0" accel="50000" decel="50000" fill="hold" grpId="1" nodeType="withEffect">
                                  <p:stCondLst>
                                    <p:cond delay="1150"/>
                                  </p:stCondLst>
                                  <p:childTnLst>
                                    <p:animMotion origin="layout" path="M -2.82614E-6 5.76487E-7 L 0.51417 5.76487E-7 " pathEditMode="relative" rAng="0" ptsTypes="AA">
                                      <p:cBhvr>
                                        <p:cTn id="110" dur="1250" spd="-100000" fill="hold"/>
                                        <p:tgtEl>
                                          <p:spTgt spid="65"/>
                                        </p:tgtEl>
                                        <p:attrNameLst>
                                          <p:attrName>ppt_x</p:attrName>
                                          <p:attrName>ppt_y</p:attrName>
                                        </p:attrNameLst>
                                      </p:cBhvr>
                                      <p:rCtr x="25708" y="0"/>
                                    </p:animMotion>
                                  </p:childTnLst>
                                </p:cTn>
                              </p:par>
                              <p:par>
                                <p:cTn id="111" presetID="10" presetClass="entr" presetSubtype="0" fill="hold" grpId="0" nodeType="withEffect">
                                  <p:stCondLst>
                                    <p:cond delay="1950"/>
                                  </p:stCondLst>
                                  <p:childTnLst>
                                    <p:set>
                                      <p:cBhvr>
                                        <p:cTn id="112" dur="1" fill="hold">
                                          <p:stCondLst>
                                            <p:cond delay="0"/>
                                          </p:stCondLst>
                                        </p:cTn>
                                        <p:tgtEl>
                                          <p:spTgt spid="66"/>
                                        </p:tgtEl>
                                        <p:attrNameLst>
                                          <p:attrName>style.visibility</p:attrName>
                                        </p:attrNameLst>
                                      </p:cBhvr>
                                      <p:to>
                                        <p:strVal val="visible"/>
                                      </p:to>
                                    </p:set>
                                    <p:animEffect transition="in" filter="fade">
                                      <p:cBhvr>
                                        <p:cTn id="113" dur="550"/>
                                        <p:tgtEl>
                                          <p:spTgt spid="66"/>
                                        </p:tgtEl>
                                      </p:cBhvr>
                                    </p:animEffect>
                                  </p:childTnLst>
                                </p:cTn>
                              </p:par>
                              <p:par>
                                <p:cTn id="114" presetID="63" presetClass="path" presetSubtype="0" accel="50000" decel="50000" fill="hold" grpId="1" nodeType="withEffect">
                                  <p:stCondLst>
                                    <p:cond delay="1200"/>
                                  </p:stCondLst>
                                  <p:childTnLst>
                                    <p:animMotion origin="layout" path="M -4.01583E-6 2.04267E-6 L 0.5143 2.04267E-6 " pathEditMode="relative" rAng="0" ptsTypes="AA">
                                      <p:cBhvr>
                                        <p:cTn id="115" dur="1250" spd="-100000" fill="hold"/>
                                        <p:tgtEl>
                                          <p:spTgt spid="66"/>
                                        </p:tgtEl>
                                        <p:attrNameLst>
                                          <p:attrName>ppt_x</p:attrName>
                                          <p:attrName>ppt_y</p:attrName>
                                        </p:attrNameLst>
                                      </p:cBhvr>
                                      <p:rCtr x="25708" y="0"/>
                                    </p:animMotion>
                                  </p:childTnLst>
                                </p:cTn>
                              </p:par>
                              <p:par>
                                <p:cTn id="116" presetID="10" presetClass="entr" presetSubtype="0" fill="hold" grpId="0" nodeType="withEffect">
                                  <p:stCondLst>
                                    <p:cond delay="1750"/>
                                  </p:stCondLst>
                                  <p:childTnLst>
                                    <p:set>
                                      <p:cBhvr>
                                        <p:cTn id="117" dur="1" fill="hold">
                                          <p:stCondLst>
                                            <p:cond delay="0"/>
                                          </p:stCondLst>
                                        </p:cTn>
                                        <p:tgtEl>
                                          <p:spTgt spid="55"/>
                                        </p:tgtEl>
                                        <p:attrNameLst>
                                          <p:attrName>style.visibility</p:attrName>
                                        </p:attrNameLst>
                                      </p:cBhvr>
                                      <p:to>
                                        <p:strVal val="visible"/>
                                      </p:to>
                                    </p:set>
                                    <p:animEffect transition="in" filter="fade">
                                      <p:cBhvr>
                                        <p:cTn id="118" dur="500"/>
                                        <p:tgtEl>
                                          <p:spTgt spid="55"/>
                                        </p:tgtEl>
                                      </p:cBhvr>
                                    </p:animEffect>
                                  </p:childTnLst>
                                </p:cTn>
                              </p:par>
                              <p:par>
                                <p:cTn id="119" presetID="63" presetClass="path" presetSubtype="0" accel="50000" decel="50000" fill="hold" grpId="1" nodeType="withEffect">
                                  <p:stCondLst>
                                    <p:cond delay="1000"/>
                                  </p:stCondLst>
                                  <p:childTnLst>
                                    <p:animMotion origin="layout" path="M 0 0 L 0.25 0 E" pathEditMode="relative" ptsTypes="">
                                      <p:cBhvr>
                                        <p:cTn id="120" dur="1250" spd="-100000" fill="hold"/>
                                        <p:tgtEl>
                                          <p:spTgt spid="55"/>
                                        </p:tgtEl>
                                        <p:attrNameLst>
                                          <p:attrName>ppt_x</p:attrName>
                                          <p:attrName>ppt_y</p:attrName>
                                        </p:attrNameLst>
                                      </p:cBhvr>
                                    </p:animMotion>
                                  </p:childTnLst>
                                </p:cTn>
                              </p:par>
                              <p:par>
                                <p:cTn id="121" presetID="10" presetClass="entr" presetSubtype="0" fill="hold" grpId="0" nodeType="withEffect">
                                  <p:stCondLst>
                                    <p:cond delay="180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50"/>
                                        <p:tgtEl>
                                          <p:spTgt spid="28"/>
                                        </p:tgtEl>
                                      </p:cBhvr>
                                    </p:animEffect>
                                  </p:childTnLst>
                                </p:cTn>
                              </p:par>
                              <p:par>
                                <p:cTn id="124" presetID="63" presetClass="path" presetSubtype="0" accel="50000" decel="50000" fill="hold" grpId="1" nodeType="withEffect">
                                  <p:stCondLst>
                                    <p:cond delay="1050"/>
                                  </p:stCondLst>
                                  <p:childTnLst>
                                    <p:animMotion origin="layout" path="M 0 0 L 0.25 0 E" pathEditMode="relative" ptsTypes="">
                                      <p:cBhvr>
                                        <p:cTn id="125" dur="1250" spd="-100000" fill="hold"/>
                                        <p:tgtEl>
                                          <p:spTgt spid="28"/>
                                        </p:tgtEl>
                                        <p:attrNameLst>
                                          <p:attrName>ppt_x</p:attrName>
                                          <p:attrName>ppt_y</p:attrName>
                                        </p:attrNameLst>
                                      </p:cBhvr>
                                    </p:animMotion>
                                  </p:childTnLst>
                                </p:cTn>
                              </p:par>
                              <p:par>
                                <p:cTn id="126" presetID="10" presetClass="entr" presetSubtype="0" fill="hold" grpId="0" nodeType="withEffect">
                                  <p:stCondLst>
                                    <p:cond delay="1850"/>
                                  </p:stCondLst>
                                  <p:childTnLst>
                                    <p:set>
                                      <p:cBhvr>
                                        <p:cTn id="127" dur="1" fill="hold">
                                          <p:stCondLst>
                                            <p:cond delay="0"/>
                                          </p:stCondLst>
                                        </p:cTn>
                                        <p:tgtEl>
                                          <p:spTgt spid="29"/>
                                        </p:tgtEl>
                                        <p:attrNameLst>
                                          <p:attrName>style.visibility</p:attrName>
                                        </p:attrNameLst>
                                      </p:cBhvr>
                                      <p:to>
                                        <p:strVal val="visible"/>
                                      </p:to>
                                    </p:set>
                                    <p:animEffect transition="in" filter="fade">
                                      <p:cBhvr>
                                        <p:cTn id="128" dur="550"/>
                                        <p:tgtEl>
                                          <p:spTgt spid="29"/>
                                        </p:tgtEl>
                                      </p:cBhvr>
                                    </p:animEffect>
                                  </p:childTnLst>
                                </p:cTn>
                              </p:par>
                              <p:par>
                                <p:cTn id="129" presetID="63" presetClass="path" presetSubtype="0" accel="50000" decel="50000" fill="hold" grpId="1" nodeType="withEffect">
                                  <p:stCondLst>
                                    <p:cond delay="1100"/>
                                  </p:stCondLst>
                                  <p:childTnLst>
                                    <p:animMotion origin="layout" path="M 0 0 L 0.25 0 E" pathEditMode="relative" ptsTypes="">
                                      <p:cBhvr>
                                        <p:cTn id="130" dur="1250" spd="-100000" fill="hold"/>
                                        <p:tgtEl>
                                          <p:spTgt spid="29"/>
                                        </p:tgtEl>
                                        <p:attrNameLst>
                                          <p:attrName>ppt_x</p:attrName>
                                          <p:attrName>ppt_y</p:attrName>
                                        </p:attrNameLst>
                                      </p:cBhvr>
                                    </p:animMotion>
                                  </p:childTnLst>
                                </p:cTn>
                              </p:par>
                              <p:par>
                                <p:cTn id="131" presetID="10" presetClass="entr" presetSubtype="0" fill="hold" grpId="0" nodeType="withEffect">
                                  <p:stCondLst>
                                    <p:cond delay="1900"/>
                                  </p:stCondLst>
                                  <p:childTnLst>
                                    <p:set>
                                      <p:cBhvr>
                                        <p:cTn id="132" dur="1" fill="hold">
                                          <p:stCondLst>
                                            <p:cond delay="0"/>
                                          </p:stCondLst>
                                        </p:cTn>
                                        <p:tgtEl>
                                          <p:spTgt spid="32"/>
                                        </p:tgtEl>
                                        <p:attrNameLst>
                                          <p:attrName>style.visibility</p:attrName>
                                        </p:attrNameLst>
                                      </p:cBhvr>
                                      <p:to>
                                        <p:strVal val="visible"/>
                                      </p:to>
                                    </p:set>
                                    <p:animEffect transition="in" filter="fade">
                                      <p:cBhvr>
                                        <p:cTn id="133" dur="550"/>
                                        <p:tgtEl>
                                          <p:spTgt spid="32"/>
                                        </p:tgtEl>
                                      </p:cBhvr>
                                    </p:animEffect>
                                  </p:childTnLst>
                                </p:cTn>
                              </p:par>
                              <p:par>
                                <p:cTn id="134" presetID="63" presetClass="path" presetSubtype="0" accel="50000" decel="50000" fill="hold" grpId="1" nodeType="withEffect">
                                  <p:stCondLst>
                                    <p:cond delay="1150"/>
                                  </p:stCondLst>
                                  <p:childTnLst>
                                    <p:animMotion origin="layout" path="M 0 0 L 0.25 0 E" pathEditMode="relative" ptsTypes="">
                                      <p:cBhvr>
                                        <p:cTn id="135" dur="1250" spd="-100000" fill="hold"/>
                                        <p:tgtEl>
                                          <p:spTgt spid="32"/>
                                        </p:tgtEl>
                                        <p:attrNameLst>
                                          <p:attrName>ppt_x</p:attrName>
                                          <p:attrName>ppt_y</p:attrName>
                                        </p:attrNameLst>
                                      </p:cBhvr>
                                    </p:animMotion>
                                  </p:childTnLst>
                                </p:cTn>
                              </p:par>
                              <p:par>
                                <p:cTn id="136" presetID="10" presetClass="entr" presetSubtype="0" fill="hold" grpId="0" nodeType="withEffect">
                                  <p:stCondLst>
                                    <p:cond delay="195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50"/>
                                        <p:tgtEl>
                                          <p:spTgt spid="33"/>
                                        </p:tgtEl>
                                      </p:cBhvr>
                                    </p:animEffect>
                                  </p:childTnLst>
                                </p:cTn>
                              </p:par>
                              <p:par>
                                <p:cTn id="139" presetID="63" presetClass="path" presetSubtype="0" accel="50000" decel="50000" fill="hold" grpId="1" nodeType="withEffect">
                                  <p:stCondLst>
                                    <p:cond delay="1200"/>
                                  </p:stCondLst>
                                  <p:childTnLst>
                                    <p:animMotion origin="layout" path="M 0 0 L 0.25 0 E" pathEditMode="relative" ptsTypes="">
                                      <p:cBhvr>
                                        <p:cTn id="140" dur="1250" spd="-100000" fill="hold"/>
                                        <p:tgtEl>
                                          <p:spTgt spid="33"/>
                                        </p:tgtEl>
                                        <p:attrNameLst>
                                          <p:attrName>ppt_x</p:attrName>
                                          <p:attrName>ppt_y</p:attrName>
                                        </p:attrNameLst>
                                      </p:cBhvr>
                                    </p:animMotion>
                                  </p:childTnLst>
                                </p:cTn>
                              </p:par>
                              <p:par>
                                <p:cTn id="141" presetID="10" presetClass="entr" presetSubtype="0" fill="hold" grpId="0" nodeType="withEffect">
                                  <p:stCondLst>
                                    <p:cond delay="2000"/>
                                  </p:stCondLst>
                                  <p:childTnLst>
                                    <p:set>
                                      <p:cBhvr>
                                        <p:cTn id="142" dur="1" fill="hold">
                                          <p:stCondLst>
                                            <p:cond delay="0"/>
                                          </p:stCondLst>
                                        </p:cTn>
                                        <p:tgtEl>
                                          <p:spTgt spid="34"/>
                                        </p:tgtEl>
                                        <p:attrNameLst>
                                          <p:attrName>style.visibility</p:attrName>
                                        </p:attrNameLst>
                                      </p:cBhvr>
                                      <p:to>
                                        <p:strVal val="visible"/>
                                      </p:to>
                                    </p:set>
                                    <p:animEffect transition="in" filter="fade">
                                      <p:cBhvr>
                                        <p:cTn id="143" dur="550"/>
                                        <p:tgtEl>
                                          <p:spTgt spid="34"/>
                                        </p:tgtEl>
                                      </p:cBhvr>
                                    </p:animEffect>
                                  </p:childTnLst>
                                </p:cTn>
                              </p:par>
                              <p:par>
                                <p:cTn id="144" presetID="63" presetClass="path" presetSubtype="0" accel="50000" decel="50000" fill="hold" grpId="1" nodeType="withEffect">
                                  <p:stCondLst>
                                    <p:cond delay="1250"/>
                                  </p:stCondLst>
                                  <p:childTnLst>
                                    <p:animMotion origin="layout" path="M 0 0 L 0.25 0 E" pathEditMode="relative" ptsTypes="">
                                      <p:cBhvr>
                                        <p:cTn id="145" dur="1250" spd="-100000" fill="hold"/>
                                        <p:tgtEl>
                                          <p:spTgt spid="3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28" grpId="0" animBg="1"/>
      <p:bldP spid="28" grpId="1" animBg="1"/>
      <p:bldP spid="29" grpId="0" animBg="1"/>
      <p:bldP spid="29" grpId="1" animBg="1"/>
      <p:bldP spid="32" grpId="0" animBg="1"/>
      <p:bldP spid="32" grpId="1" animBg="1"/>
      <p:bldP spid="33" grpId="0" animBg="1"/>
      <p:bldP spid="33" grpId="1" animBg="1"/>
      <p:bldP spid="34" grpId="0" animBg="1"/>
      <p:bldP spid="34" grpId="1" animBg="1"/>
      <p:bldP spid="8" grpId="0" animBg="1"/>
      <p:bldP spid="8" grpId="1" animBg="1"/>
      <p:bldP spid="9" grpId="0" animBg="1"/>
      <p:bldP spid="9" grpId="1" animBg="1"/>
      <p:bldP spid="12" grpId="0" animBg="1"/>
      <p:bldP spid="12" grpId="1" animBg="1"/>
      <p:bldP spid="13" grpId="0" animBg="1"/>
      <p:bldP spid="13" grpId="1" animBg="1"/>
      <p:bldP spid="30" grpId="0" animBg="1"/>
      <p:bldP spid="30" grpId="1" animBg="1"/>
      <p:bldP spid="31" grpId="0" animBg="1"/>
      <p:bldP spid="31" grpId="1" animBg="1"/>
      <p:bldP spid="25" grpId="0" animBg="1"/>
      <p:bldP spid="11" grpId="0" animBg="1"/>
      <p:bldP spid="11" grpId="1" animBg="1"/>
      <p:bldP spid="39" grpId="0"/>
      <p:bldP spid="39" grpId="1"/>
      <p:bldP spid="40" grpId="0"/>
      <p:bldP spid="40" grpId="1"/>
      <p:bldP spid="56" grpId="0"/>
      <p:bldP spid="56" grpId="1"/>
      <p:bldP spid="63" grpId="0"/>
      <p:bldP spid="63" grpId="1"/>
      <p:bldP spid="64" grpId="0"/>
      <p:bldP spid="64" grpId="1"/>
      <p:bldP spid="65" grpId="0"/>
      <p:bldP spid="65" grpId="1"/>
      <p:bldP spid="66" grpId="0"/>
      <p:bldP spid="66" grpId="1"/>
      <p:bldP spid="35" grpId="0" animBg="1"/>
      <p:bldP spid="3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1"/>
          <p:cNvGrpSpPr/>
          <p:nvPr/>
        </p:nvGrpSpPr>
        <p:grpSpPr>
          <a:xfrm>
            <a:off x="5602633" y="1045101"/>
            <a:ext cx="1779929" cy="2049780"/>
            <a:chOff x="5602633" y="1045101"/>
            <a:chExt cx="1779929" cy="2049780"/>
          </a:xfrm>
        </p:grpSpPr>
        <p:sp>
          <p:nvSpPr>
            <p:cNvPr id="43" name="Oval 42"/>
            <p:cNvSpPr/>
            <p:nvPr/>
          </p:nvSpPr>
          <p:spPr bwMode="auto">
            <a:xfrm>
              <a:off x="5898868" y="1433475"/>
              <a:ext cx="1097280" cy="1097280"/>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flipV="1">
              <a:off x="6491128" y="128074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46" name="Oval 45"/>
            <p:cNvSpPr/>
            <p:nvPr/>
          </p:nvSpPr>
          <p:spPr bwMode="auto">
            <a:xfrm flipV="1">
              <a:off x="6491128" y="221931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pic>
          <p:nvPicPr>
            <p:cNvPr id="68" name="people icon"/>
            <p:cNvPicPr>
              <a:picLocks noChangeAspect="1"/>
            </p:cNvPicPr>
            <p:nvPr/>
          </p:nvPicPr>
          <p:blipFill>
            <a:blip r:embed="rId3"/>
            <a:stretch>
              <a:fillRect/>
            </a:stretch>
          </p:blipFill>
          <p:spPr>
            <a:xfrm>
              <a:off x="6606328" y="1395948"/>
              <a:ext cx="226800" cy="226800"/>
            </a:xfrm>
            <a:prstGeom prst="rect">
              <a:avLst/>
            </a:prstGeom>
          </p:spPr>
        </p:pic>
        <p:pic>
          <p:nvPicPr>
            <p:cNvPr id="75" name="clock icon"/>
            <p:cNvPicPr>
              <a:picLocks noChangeAspect="1"/>
            </p:cNvPicPr>
            <p:nvPr/>
          </p:nvPicPr>
          <p:blipFill>
            <a:blip r:embed="rId4"/>
            <a:stretch>
              <a:fillRect/>
            </a:stretch>
          </p:blipFill>
          <p:spPr>
            <a:xfrm>
              <a:off x="6602888" y="2333618"/>
              <a:ext cx="233680" cy="228600"/>
            </a:xfrm>
            <a:prstGeom prst="rect">
              <a:avLst/>
            </a:prstGeom>
          </p:spPr>
        </p:pic>
        <p:sp>
          <p:nvSpPr>
            <p:cNvPr id="77" name="Rectangle 76"/>
            <p:cNvSpPr/>
            <p:nvPr/>
          </p:nvSpPr>
          <p:spPr bwMode="auto">
            <a:xfrm>
              <a:off x="5660442" y="1045101"/>
              <a:ext cx="1722120" cy="2049780"/>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5602633" y="1622659"/>
              <a:ext cx="732682" cy="732682"/>
            </a:xfrm>
            <a:prstGeom prst="ellipse">
              <a:avLst/>
            </a:prstGeom>
            <a:solidFill>
              <a:srgbClr val="000000"/>
            </a:solidFill>
            <a:ln w="25400">
              <a:solidFill>
                <a:schemeClr val="accent3"/>
              </a:solidFill>
              <a:miter lim="800000"/>
            </a:ln>
          </p:spPr>
          <p:txBody>
            <a:bodyPr wrap="square" lIns="237744" tIns="201168" rIns="182880" bIns="182880" rtlCol="0" anchor="ctr">
              <a:noAutofit/>
            </a:bodyPr>
            <a:lstStyle/>
            <a:p>
              <a:pPr algn="ctr" defTabSz="914400"/>
              <a:endParaRPr lang="en-US" sz="2800" kern="0" spc="50" dirty="0">
                <a:solidFill>
                  <a:srgbClr val="FFFFFF"/>
                </a:solidFill>
                <a:cs typeface="Segoe UI Semibold" panose="020B0702040204020203" pitchFamily="34" charset="0"/>
              </a:endParaRPr>
            </a:p>
          </p:txBody>
        </p:sp>
        <p:pic>
          <p:nvPicPr>
            <p:cNvPr id="76" name="cloud icon"/>
            <p:cNvPicPr>
              <a:picLocks noChangeAspect="1"/>
            </p:cNvPicPr>
            <p:nvPr/>
          </p:nvPicPr>
          <p:blipFill>
            <a:blip r:embed="rId5"/>
            <a:stretch>
              <a:fillRect/>
            </a:stretch>
          </p:blipFill>
          <p:spPr>
            <a:xfrm>
              <a:off x="5702274" y="1828980"/>
              <a:ext cx="533400" cy="320040"/>
            </a:xfrm>
            <a:prstGeom prst="rect">
              <a:avLst/>
            </a:prstGeom>
          </p:spPr>
        </p:pic>
      </p:grpSp>
      <p:grpSp>
        <p:nvGrpSpPr>
          <p:cNvPr id="25" name="Group 24"/>
          <p:cNvGrpSpPr/>
          <p:nvPr/>
        </p:nvGrpSpPr>
        <p:grpSpPr>
          <a:xfrm>
            <a:off x="7748330" y="0"/>
            <a:ext cx="4688146" cy="6994525"/>
            <a:chOff x="7748330" y="0"/>
            <a:chExt cx="4688146" cy="6994525"/>
          </a:xfrm>
        </p:grpSpPr>
        <p:pic>
          <p:nvPicPr>
            <p:cNvPr id="26" name="Picture 25"/>
            <p:cNvPicPr>
              <a:picLocks noChangeAspect="1"/>
            </p:cNvPicPr>
            <p:nvPr/>
          </p:nvPicPr>
          <p:blipFill rotWithShape="1">
            <a:blip r:embed="rId6" cstate="screen">
              <a:extLst>
                <a:ext uri="{28A0092B-C50C-407E-A947-70E740481C1C}">
                  <a14:useLocalDpi xmlns:a14="http://schemas.microsoft.com/office/drawing/2010/main"/>
                </a:ext>
              </a:extLst>
            </a:blip>
            <a:srcRect r="62495"/>
            <a:stretch/>
          </p:blipFill>
          <p:spPr>
            <a:xfrm>
              <a:off x="7748330" y="0"/>
              <a:ext cx="4664354" cy="6994525"/>
            </a:xfrm>
            <a:prstGeom prst="rect">
              <a:avLst/>
            </a:prstGeom>
          </p:spPr>
        </p:pic>
        <p:sp>
          <p:nvSpPr>
            <p:cNvPr id="27" name="Rectangle 26"/>
            <p:cNvSpPr/>
            <p:nvPr/>
          </p:nvSpPr>
          <p:spPr bwMode="auto">
            <a:xfrm>
              <a:off x="7748330" y="0"/>
              <a:ext cx="4688146"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611" y="6213400"/>
            <a:ext cx="1556447" cy="572529"/>
          </a:xfrm>
          <a:prstGeom prst="rect">
            <a:avLst/>
          </a:prstGeom>
        </p:spPr>
      </p:pic>
      <p:sp>
        <p:nvSpPr>
          <p:cNvPr id="12" name="Rectangle 11"/>
          <p:cNvSpPr/>
          <p:nvPr/>
        </p:nvSpPr>
        <p:spPr>
          <a:xfrm>
            <a:off x="258039" y="2859034"/>
            <a:ext cx="7248123" cy="3077766"/>
          </a:xfrm>
          <a:prstGeom prst="rect">
            <a:avLst/>
          </a:prstGeom>
        </p:spPr>
        <p:txBody>
          <a:bodyPr wrap="square">
            <a:spAutoFit/>
          </a:bodyPr>
          <a:lstStyle/>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Hyper-scale, hybrid, enterprise proven</a:t>
            </a:r>
          </a:p>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Open &amp; flexible</a:t>
            </a:r>
          </a:p>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Developer &amp; IT productivity </a:t>
            </a:r>
            <a:endParaRPr lang="en-US" sz="2400" dirty="0" smtClean="0">
              <a:gradFill>
                <a:gsLst>
                  <a:gs pos="94697">
                    <a:srgbClr val="00BCF2"/>
                  </a:gs>
                  <a:gs pos="23000">
                    <a:srgbClr val="00BCF2"/>
                  </a:gs>
                </a:gsLst>
                <a:lin ang="5400000" scaled="1"/>
              </a:gradFill>
              <a:latin typeface="Segoe UI Light"/>
            </a:endParaRPr>
          </a:p>
          <a:p>
            <a:pPr defTabSz="932597" fontAlgn="base">
              <a:spcAft>
                <a:spcPts val="1200"/>
              </a:spcAft>
              <a:buSzPts val="1400"/>
            </a:pPr>
            <a:r>
              <a:rPr lang="en-US" sz="2400" dirty="0" smtClean="0">
                <a:gradFill>
                  <a:gsLst>
                    <a:gs pos="94697">
                      <a:srgbClr val="00BCF2"/>
                    </a:gs>
                    <a:gs pos="23000">
                      <a:srgbClr val="00BCF2"/>
                    </a:gs>
                  </a:gsLst>
                  <a:lin ang="5400000" scaled="1"/>
                </a:gradFill>
                <a:latin typeface="Segoe UI Light"/>
              </a:rPr>
              <a:t>Data </a:t>
            </a:r>
            <a:r>
              <a:rPr lang="en-US" sz="2400" dirty="0">
                <a:gradFill>
                  <a:gsLst>
                    <a:gs pos="94697">
                      <a:srgbClr val="00BCF2"/>
                    </a:gs>
                    <a:gs pos="23000">
                      <a:srgbClr val="00BCF2"/>
                    </a:gs>
                  </a:gsLst>
                  <a:lin ang="5400000" scaled="1"/>
                </a:gradFill>
                <a:latin typeface="Segoe UI Light"/>
              </a:rPr>
              <a:t>to </a:t>
            </a:r>
            <a:r>
              <a:rPr lang="en-US" sz="2400" dirty="0" smtClean="0">
                <a:gradFill>
                  <a:gsLst>
                    <a:gs pos="94697">
                      <a:srgbClr val="00BCF2"/>
                    </a:gs>
                    <a:gs pos="23000">
                      <a:srgbClr val="00BCF2"/>
                    </a:gs>
                  </a:gsLst>
                  <a:lin ang="5400000" scaled="1"/>
                </a:gradFill>
                <a:latin typeface="Segoe UI Light"/>
              </a:rPr>
              <a:t>action</a:t>
            </a:r>
            <a:endParaRPr lang="en-US" sz="2400" dirty="0">
              <a:gradFill>
                <a:gsLst>
                  <a:gs pos="94697">
                    <a:srgbClr val="00BCF2"/>
                  </a:gs>
                  <a:gs pos="23000">
                    <a:srgbClr val="00BCF2"/>
                  </a:gs>
                </a:gsLst>
                <a:lin ang="5400000" scaled="1"/>
              </a:gradFill>
              <a:latin typeface="Segoe UI Light"/>
            </a:endParaRPr>
          </a:p>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Platform for SaaS extensibility</a:t>
            </a:r>
          </a:p>
          <a:p>
            <a:pPr defTabSz="932597" fontAlgn="base">
              <a:spcAft>
                <a:spcPts val="1200"/>
              </a:spcAft>
              <a:buSzPts val="1400"/>
            </a:pPr>
            <a:r>
              <a:rPr lang="en-US" sz="2400" dirty="0" smtClean="0">
                <a:gradFill>
                  <a:gsLst>
                    <a:gs pos="94697">
                      <a:srgbClr val="00BCF2"/>
                    </a:gs>
                    <a:gs pos="23000">
                      <a:srgbClr val="00BCF2"/>
                    </a:gs>
                  </a:gsLst>
                  <a:lin ang="5400000" scaled="1"/>
                </a:gradFill>
                <a:latin typeface="Segoe UI Light"/>
              </a:rPr>
              <a:t>Trustworthy</a:t>
            </a:r>
          </a:p>
        </p:txBody>
      </p:sp>
      <p:sp>
        <p:nvSpPr>
          <p:cNvPr id="23" name="Rectangle 22"/>
          <p:cNvSpPr/>
          <p:nvPr/>
        </p:nvSpPr>
        <p:spPr>
          <a:xfrm>
            <a:off x="240352" y="1263228"/>
            <a:ext cx="5139500" cy="1378839"/>
          </a:xfrm>
          <a:prstGeom prst="rect">
            <a:avLst/>
          </a:prstGeom>
        </p:spPr>
        <p:txBody>
          <a:bodyPr wrap="square" anchor="t">
            <a:spAutoFit/>
          </a:bodyPr>
          <a:lstStyle/>
          <a:p>
            <a:pPr defTabSz="932472" fontAlgn="base">
              <a:lnSpc>
                <a:spcPct val="95000"/>
              </a:lnSpc>
              <a:spcBef>
                <a:spcPct val="0"/>
              </a:spcBef>
              <a:spcAft>
                <a:spcPts val="1200"/>
              </a:spcAft>
              <a:defRPr/>
            </a:pPr>
            <a:r>
              <a:rPr lang="en-US" sz="44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rPr>
              <a:t>Build </a:t>
            </a:r>
            <a:r>
              <a:rPr lang="en-US" sz="4400" spc="-100" dirty="0" smtClean="0">
                <a:ln w="3175">
                  <a:noFill/>
                </a:ln>
                <a:gradFill>
                  <a:gsLst>
                    <a:gs pos="5000">
                      <a:srgbClr val="FFFFFF"/>
                    </a:gs>
                    <a:gs pos="100000">
                      <a:srgbClr val="FFFFFF"/>
                    </a:gs>
                  </a:gsLst>
                  <a:lin ang="5400000" scaled="1"/>
                </a:gradFill>
                <a:latin typeface="Segoe UI Light"/>
                <a:ea typeface="Segoe UI" pitchFamily="34" charset="0"/>
                <a:cs typeface="Segoe UI" pitchFamily="34" charset="0"/>
              </a:rPr>
              <a:t>the intelligent</a:t>
            </a:r>
            <a:br>
              <a:rPr lang="en-US" sz="4400" spc="-100" dirty="0" smtClean="0">
                <a:ln w="3175">
                  <a:noFill/>
                </a:ln>
                <a:gradFill>
                  <a:gsLst>
                    <a:gs pos="5000">
                      <a:srgbClr val="FFFFFF"/>
                    </a:gs>
                    <a:gs pos="100000">
                      <a:srgbClr val="FFFFFF"/>
                    </a:gs>
                  </a:gsLst>
                  <a:lin ang="5400000" scaled="1"/>
                </a:gradFill>
                <a:latin typeface="Segoe UI Light"/>
                <a:ea typeface="Segoe UI" pitchFamily="34" charset="0"/>
                <a:cs typeface="Segoe UI" pitchFamily="34" charset="0"/>
              </a:rPr>
            </a:br>
            <a:r>
              <a:rPr lang="en-US" sz="4400" spc="-100" dirty="0" smtClean="0">
                <a:ln w="3175">
                  <a:noFill/>
                </a:ln>
                <a:gradFill>
                  <a:gsLst>
                    <a:gs pos="5000">
                      <a:srgbClr val="FFFFFF"/>
                    </a:gs>
                    <a:gs pos="100000">
                      <a:srgbClr val="FFFFFF"/>
                    </a:gs>
                  </a:gsLst>
                  <a:lin ang="5400000" scaled="1"/>
                </a:gradFill>
                <a:latin typeface="Segoe UI Light"/>
                <a:ea typeface="Segoe UI" pitchFamily="34" charset="0"/>
                <a:cs typeface="Segoe UI" pitchFamily="34" charset="0"/>
              </a:rPr>
              <a:t>cloud </a:t>
            </a:r>
            <a:r>
              <a:rPr lang="en-US" sz="44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rPr>
              <a:t>platform</a:t>
            </a:r>
          </a:p>
        </p:txBody>
      </p:sp>
      <p:sp>
        <p:nvSpPr>
          <p:cNvPr id="39" name="Rectangle 38"/>
          <p:cNvSpPr/>
          <p:nvPr/>
        </p:nvSpPr>
        <p:spPr>
          <a:xfrm>
            <a:off x="7989218" y="512094"/>
            <a:ext cx="4083764" cy="369332"/>
          </a:xfrm>
          <a:prstGeom prst="rect">
            <a:avLst/>
          </a:prstGeom>
        </p:spPr>
        <p:txBody>
          <a:bodyPr wrap="square">
            <a:spAutoFit/>
          </a:bodyPr>
          <a:lstStyle/>
          <a:p>
            <a:pPr defTabSz="932597" fontAlgn="base">
              <a:spcAft>
                <a:spcPts val="1200"/>
              </a:spcAft>
              <a:buSzPts val="1400"/>
            </a:pPr>
            <a:r>
              <a:rPr lang="en-US" dirty="0">
                <a:gradFill>
                  <a:gsLst>
                    <a:gs pos="100000">
                      <a:srgbClr val="FFFFFF"/>
                    </a:gs>
                    <a:gs pos="0">
                      <a:srgbClr val="FFFFFF"/>
                    </a:gs>
                  </a:gsLst>
                  <a:lin ang="0" scaled="0"/>
                </a:gradFill>
                <a:cs typeface="Segoe UI Semibold" panose="020B0702040204020203" pitchFamily="34" charset="0"/>
              </a:rPr>
              <a:t>Cloud infrastructure</a:t>
            </a:r>
          </a:p>
        </p:txBody>
      </p:sp>
      <p:cxnSp>
        <p:nvCxnSpPr>
          <p:cNvPr id="47" name="Straight Connector 46"/>
          <p:cNvCxnSpPr/>
          <p:nvPr/>
        </p:nvCxnSpPr>
        <p:spPr>
          <a:xfrm>
            <a:off x="7289800" y="1398905"/>
            <a:ext cx="5146675"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289800" y="2797810"/>
            <a:ext cx="5146675"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89800" y="4196715"/>
            <a:ext cx="5146675"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89800" y="5595620"/>
            <a:ext cx="5146675"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8000754" y="1910999"/>
            <a:ext cx="4083764" cy="369332"/>
          </a:xfrm>
          <a:prstGeom prst="rect">
            <a:avLst/>
          </a:prstGeom>
        </p:spPr>
        <p:txBody>
          <a:bodyPr wrap="square">
            <a:spAutoFit/>
          </a:bodyPr>
          <a:lstStyle/>
          <a:p>
            <a:pPr defTabSz="932597" fontAlgn="base">
              <a:spcAft>
                <a:spcPts val="1200"/>
              </a:spcAft>
              <a:buSzPts val="1400"/>
            </a:pPr>
            <a:r>
              <a:rPr lang="en-US" dirty="0">
                <a:gradFill>
                  <a:gsLst>
                    <a:gs pos="100000">
                      <a:srgbClr val="FFFFFF"/>
                    </a:gs>
                    <a:gs pos="0">
                      <a:srgbClr val="FFFFFF"/>
                    </a:gs>
                  </a:gsLst>
                  <a:lin ang="0" scaled="0"/>
                </a:gradFill>
                <a:cs typeface="Segoe UI Semibold" panose="020B0702040204020203" pitchFamily="34" charset="0"/>
              </a:rPr>
              <a:t>Enterprise mobility</a:t>
            </a:r>
          </a:p>
        </p:txBody>
      </p:sp>
      <p:sp>
        <p:nvSpPr>
          <p:cNvPr id="53" name="Rectangle 52"/>
          <p:cNvSpPr/>
          <p:nvPr/>
        </p:nvSpPr>
        <p:spPr>
          <a:xfrm>
            <a:off x="8012290" y="3309904"/>
            <a:ext cx="4083764" cy="369332"/>
          </a:xfrm>
          <a:prstGeom prst="rect">
            <a:avLst/>
          </a:prstGeom>
        </p:spPr>
        <p:txBody>
          <a:bodyPr wrap="square">
            <a:spAutoFit/>
          </a:bodyPr>
          <a:lstStyle/>
          <a:p>
            <a:pPr defTabSz="932597" fontAlgn="base">
              <a:spcAft>
                <a:spcPts val="1200"/>
              </a:spcAft>
              <a:buSzPts val="1400"/>
            </a:pPr>
            <a:r>
              <a:rPr lang="en-US" dirty="0">
                <a:gradFill>
                  <a:gsLst>
                    <a:gs pos="100000">
                      <a:srgbClr val="FFFFFF"/>
                    </a:gs>
                    <a:gs pos="0">
                      <a:srgbClr val="FFFFFF"/>
                    </a:gs>
                  </a:gsLst>
                  <a:lin ang="0" scaled="0"/>
                </a:gradFill>
                <a:cs typeface="Segoe UI Semibold" panose="020B0702040204020203" pitchFamily="34" charset="0"/>
              </a:rPr>
              <a:t>Data </a:t>
            </a:r>
            <a:r>
              <a:rPr lang="en-US" dirty="0" smtClean="0">
                <a:gradFill>
                  <a:gsLst>
                    <a:gs pos="100000">
                      <a:srgbClr val="FFFFFF"/>
                    </a:gs>
                    <a:gs pos="0">
                      <a:srgbClr val="FFFFFF"/>
                    </a:gs>
                  </a:gsLst>
                  <a:lin ang="0" scaled="0"/>
                </a:gradFill>
                <a:cs typeface="Segoe UI Semibold" panose="020B0702040204020203" pitchFamily="34" charset="0"/>
              </a:rPr>
              <a:t>&amp; </a:t>
            </a:r>
            <a:r>
              <a:rPr lang="en-US" dirty="0">
                <a:gradFill>
                  <a:gsLst>
                    <a:gs pos="100000">
                      <a:srgbClr val="FFFFFF"/>
                    </a:gs>
                    <a:gs pos="0">
                      <a:srgbClr val="FFFFFF"/>
                    </a:gs>
                  </a:gsLst>
                  <a:lin ang="0" scaled="0"/>
                </a:gradFill>
                <a:cs typeface="Segoe UI Semibold" panose="020B0702040204020203" pitchFamily="34" charset="0"/>
              </a:rPr>
              <a:t>analytics</a:t>
            </a:r>
          </a:p>
        </p:txBody>
      </p:sp>
      <p:sp>
        <p:nvSpPr>
          <p:cNvPr id="54" name="Rectangle 53"/>
          <p:cNvSpPr/>
          <p:nvPr/>
        </p:nvSpPr>
        <p:spPr>
          <a:xfrm>
            <a:off x="8023826" y="4708809"/>
            <a:ext cx="4083764" cy="369332"/>
          </a:xfrm>
          <a:prstGeom prst="rect">
            <a:avLst/>
          </a:prstGeom>
        </p:spPr>
        <p:txBody>
          <a:bodyPr wrap="square">
            <a:spAutoFit/>
          </a:bodyPr>
          <a:lstStyle/>
          <a:p>
            <a:pPr defTabSz="932597" fontAlgn="base">
              <a:spcAft>
                <a:spcPts val="1200"/>
              </a:spcAft>
              <a:buSzPts val="1400"/>
            </a:pPr>
            <a:r>
              <a:rPr lang="en-US" dirty="0">
                <a:gradFill>
                  <a:gsLst>
                    <a:gs pos="100000">
                      <a:srgbClr val="FFFFFF"/>
                    </a:gs>
                    <a:gs pos="0">
                      <a:srgbClr val="FFFFFF"/>
                    </a:gs>
                  </a:gsLst>
                  <a:lin ang="0" scaled="0"/>
                </a:gradFill>
                <a:cs typeface="Segoe UI Semibold" panose="020B0702040204020203" pitchFamily="34" charset="0"/>
              </a:rPr>
              <a:t>Developer </a:t>
            </a:r>
            <a:r>
              <a:rPr lang="en-US" dirty="0" smtClean="0">
                <a:gradFill>
                  <a:gsLst>
                    <a:gs pos="100000">
                      <a:srgbClr val="FFFFFF"/>
                    </a:gs>
                    <a:gs pos="0">
                      <a:srgbClr val="FFFFFF"/>
                    </a:gs>
                  </a:gsLst>
                  <a:lin ang="0" scaled="0"/>
                </a:gradFill>
                <a:cs typeface="Segoe UI Semibold" panose="020B0702040204020203" pitchFamily="34" charset="0"/>
              </a:rPr>
              <a:t>&amp; </a:t>
            </a:r>
            <a:r>
              <a:rPr lang="en-US" dirty="0">
                <a:gradFill>
                  <a:gsLst>
                    <a:gs pos="100000">
                      <a:srgbClr val="FFFFFF"/>
                    </a:gs>
                    <a:gs pos="0">
                      <a:srgbClr val="FFFFFF"/>
                    </a:gs>
                  </a:gsLst>
                  <a:lin ang="0" scaled="0"/>
                </a:gradFill>
                <a:cs typeface="Segoe UI Semibold" panose="020B0702040204020203" pitchFamily="34" charset="0"/>
              </a:rPr>
              <a:t>app platform</a:t>
            </a:r>
          </a:p>
        </p:txBody>
      </p:sp>
      <p:sp>
        <p:nvSpPr>
          <p:cNvPr id="55" name="Rectangle 54"/>
          <p:cNvSpPr/>
          <p:nvPr/>
        </p:nvSpPr>
        <p:spPr>
          <a:xfrm>
            <a:off x="8035362" y="6107713"/>
            <a:ext cx="4083764" cy="369332"/>
          </a:xfrm>
          <a:prstGeom prst="rect">
            <a:avLst/>
          </a:prstGeom>
        </p:spPr>
        <p:txBody>
          <a:bodyPr wrap="square">
            <a:spAutoFit/>
          </a:bodyPr>
          <a:lstStyle/>
          <a:p>
            <a:pPr defTabSz="932597" fontAlgn="base">
              <a:spcAft>
                <a:spcPts val="1200"/>
              </a:spcAft>
              <a:buSzPts val="1400"/>
            </a:pPr>
            <a:r>
              <a:rPr lang="en-US" dirty="0">
                <a:gradFill>
                  <a:gsLst>
                    <a:gs pos="100000">
                      <a:srgbClr val="FFFFFF"/>
                    </a:gs>
                    <a:gs pos="0">
                      <a:srgbClr val="FFFFFF"/>
                    </a:gs>
                  </a:gsLst>
                  <a:lin ang="0" scaled="0"/>
                </a:gradFill>
                <a:cs typeface="Segoe UI Semibold" panose="020B0702040204020203" pitchFamily="34" charset="0"/>
              </a:rPr>
              <a:t>Internet of things</a:t>
            </a:r>
          </a:p>
        </p:txBody>
      </p:sp>
      <p:sp>
        <p:nvSpPr>
          <p:cNvPr id="6" name="Rectangle 5"/>
          <p:cNvSpPr/>
          <p:nvPr/>
        </p:nvSpPr>
        <p:spPr bwMode="auto">
          <a:xfrm>
            <a:off x="5482396" y="1194531"/>
            <a:ext cx="1640114" cy="175091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5602633" y="1045101"/>
            <a:ext cx="1779929" cy="2049780"/>
            <a:chOff x="5602633" y="1045101"/>
            <a:chExt cx="1779929" cy="2049780"/>
          </a:xfrm>
        </p:grpSpPr>
        <p:sp>
          <p:nvSpPr>
            <p:cNvPr id="58" name="Oval 57"/>
            <p:cNvSpPr/>
            <p:nvPr/>
          </p:nvSpPr>
          <p:spPr bwMode="auto">
            <a:xfrm>
              <a:off x="5898868" y="1433475"/>
              <a:ext cx="1097280" cy="1097280"/>
            </a:xfrm>
            <a:prstGeom prst="ellipse">
              <a:avLst/>
            </a:prstGeom>
            <a:solidFill>
              <a:srgbClr val="000000"/>
            </a:solidFill>
            <a:ln w="25400">
              <a:solidFill>
                <a:schemeClr val="tx1"/>
              </a:solidFill>
              <a:miter lim="800000"/>
            </a:ln>
          </p:spPr>
          <p:txBody>
            <a:bodyPr wrap="square" lIns="237744" tIns="201168" rIns="182880" bIns="182880" rtlCol="0" anchor="ctr">
              <a:noAutofit/>
            </a:bodyPr>
            <a:lstStyle/>
            <a:p>
              <a:pPr algn="ctr" defTabSz="914400"/>
              <a:endParaRPr lang="en-US" sz="2800" kern="0" spc="50" dirty="0" err="1">
                <a:solidFill>
                  <a:srgbClr val="FFFFFF"/>
                </a:solidFill>
                <a:cs typeface="Segoe UI Semibold" panose="020B0702040204020203" pitchFamily="34" charset="0"/>
              </a:endParaRPr>
            </a:p>
          </p:txBody>
        </p:sp>
        <p:sp>
          <p:nvSpPr>
            <p:cNvPr id="60" name="Oval 59"/>
            <p:cNvSpPr/>
            <p:nvPr/>
          </p:nvSpPr>
          <p:spPr bwMode="auto">
            <a:xfrm flipV="1">
              <a:off x="6491128" y="128074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61" name="Oval 60"/>
            <p:cNvSpPr/>
            <p:nvPr/>
          </p:nvSpPr>
          <p:spPr bwMode="auto">
            <a:xfrm flipV="1">
              <a:off x="6491128" y="221931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pic>
          <p:nvPicPr>
            <p:cNvPr id="62" name="people icon"/>
            <p:cNvPicPr>
              <a:picLocks noChangeAspect="1"/>
            </p:cNvPicPr>
            <p:nvPr/>
          </p:nvPicPr>
          <p:blipFill>
            <a:blip r:embed="rId3"/>
            <a:stretch>
              <a:fillRect/>
            </a:stretch>
          </p:blipFill>
          <p:spPr>
            <a:xfrm>
              <a:off x="6606328" y="1395948"/>
              <a:ext cx="226800" cy="226800"/>
            </a:xfrm>
            <a:prstGeom prst="rect">
              <a:avLst/>
            </a:prstGeom>
          </p:spPr>
        </p:pic>
        <p:pic>
          <p:nvPicPr>
            <p:cNvPr id="63" name="clock icon"/>
            <p:cNvPicPr>
              <a:picLocks noChangeAspect="1"/>
            </p:cNvPicPr>
            <p:nvPr/>
          </p:nvPicPr>
          <p:blipFill>
            <a:blip r:embed="rId4"/>
            <a:stretch>
              <a:fillRect/>
            </a:stretch>
          </p:blipFill>
          <p:spPr>
            <a:xfrm>
              <a:off x="6602888" y="2333618"/>
              <a:ext cx="233680" cy="228600"/>
            </a:xfrm>
            <a:prstGeom prst="rect">
              <a:avLst/>
            </a:prstGeom>
          </p:spPr>
        </p:pic>
        <p:sp>
          <p:nvSpPr>
            <p:cNvPr id="64" name="Rectangle 63"/>
            <p:cNvSpPr/>
            <p:nvPr/>
          </p:nvSpPr>
          <p:spPr bwMode="auto">
            <a:xfrm>
              <a:off x="5660442" y="1045101"/>
              <a:ext cx="1722120" cy="2049780"/>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p:cNvSpPr/>
            <p:nvPr/>
          </p:nvSpPr>
          <p:spPr bwMode="auto">
            <a:xfrm>
              <a:off x="5602633" y="1622659"/>
              <a:ext cx="732682" cy="732682"/>
            </a:xfrm>
            <a:prstGeom prst="ellipse">
              <a:avLst/>
            </a:prstGeom>
            <a:solidFill>
              <a:srgbClr val="000000"/>
            </a:solidFill>
            <a:ln w="25400">
              <a:solidFill>
                <a:schemeClr val="accent3"/>
              </a:solidFill>
              <a:miter lim="800000"/>
            </a:ln>
          </p:spPr>
          <p:txBody>
            <a:bodyPr wrap="square" lIns="237744" tIns="201168" rIns="182880" bIns="182880" rtlCol="0" anchor="ctr">
              <a:noAutofit/>
            </a:bodyPr>
            <a:lstStyle/>
            <a:p>
              <a:pPr algn="ctr" defTabSz="914400"/>
              <a:endParaRPr lang="en-US" sz="2800" kern="0" spc="50" dirty="0">
                <a:solidFill>
                  <a:srgbClr val="FFFFFF"/>
                </a:solidFill>
                <a:cs typeface="Segoe UI Semibold" panose="020B0702040204020203" pitchFamily="34" charset="0"/>
              </a:endParaRPr>
            </a:p>
          </p:txBody>
        </p:sp>
        <p:pic>
          <p:nvPicPr>
            <p:cNvPr id="66" name="cloud icon"/>
            <p:cNvPicPr>
              <a:picLocks noChangeAspect="1"/>
            </p:cNvPicPr>
            <p:nvPr/>
          </p:nvPicPr>
          <p:blipFill>
            <a:blip r:embed="rId5"/>
            <a:stretch>
              <a:fillRect/>
            </a:stretch>
          </p:blipFill>
          <p:spPr>
            <a:xfrm>
              <a:off x="5702274" y="1828980"/>
              <a:ext cx="533400" cy="320040"/>
            </a:xfrm>
            <a:prstGeom prst="rect">
              <a:avLst/>
            </a:prstGeom>
          </p:spPr>
        </p:pic>
      </p:grpSp>
    </p:spTree>
    <p:extLst>
      <p:ext uri="{BB962C8B-B14F-4D97-AF65-F5344CB8AC3E}">
        <p14:creationId xmlns:p14="http://schemas.microsoft.com/office/powerpoint/2010/main" val="2528441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0" presetClass="entr" presetSubtype="0" fill="hold" grpId="0" nodeType="withEffect">
                                  <p:stCondLst>
                                    <p:cond delay="7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400"/>
                                        <p:tgtEl>
                                          <p:spTgt spid="23"/>
                                        </p:tgtEl>
                                      </p:cBhvr>
                                    </p:animEffect>
                                  </p:childTnLst>
                                </p:cTn>
                              </p:par>
                              <p:par>
                                <p:cTn id="12" presetID="35" presetClass="path" presetSubtype="0" decel="100000" fill="hold" grpId="1" nodeType="withEffect">
                                  <p:stCondLst>
                                    <p:cond delay="0"/>
                                  </p:stCondLst>
                                  <p:childTnLst>
                                    <p:animMotion origin="layout" path="M -0.00204 -4.77531E-6 L -0.29908 -4.77531E-6 " pathEditMode="relative" rAng="0" ptsTypes="AA">
                                      <p:cBhvr>
                                        <p:cTn id="13" dur="1250" spd="-100000" fill="hold"/>
                                        <p:tgtEl>
                                          <p:spTgt spid="23"/>
                                        </p:tgtEl>
                                        <p:attrNameLst>
                                          <p:attrName>ppt_x</p:attrName>
                                          <p:attrName>ppt_y</p:attrName>
                                        </p:attrNameLst>
                                      </p:cBhvr>
                                      <p:rCtr x="-14858" y="0"/>
                                    </p:animMotion>
                                  </p:childTnLst>
                                </p:cTn>
                              </p:par>
                              <p:par>
                                <p:cTn id="14" presetID="10" presetClass="entr" presetSubtype="0" fill="hold" grpId="0" nodeType="withEffect">
                                  <p:stCondLst>
                                    <p:cond delay="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par>
                                <p:cTn id="17" presetID="35" presetClass="path" presetSubtype="0" decel="100000" fill="hold" grpId="1" nodeType="withEffect">
                                  <p:stCondLst>
                                    <p:cond delay="50"/>
                                  </p:stCondLst>
                                  <p:childTnLst>
                                    <p:animMotion origin="layout" path="M -1.09778E-6 1.84748E-6 L -0.31261 1.84748E-6 " pathEditMode="relative" rAng="0" ptsTypes="AA">
                                      <p:cBhvr>
                                        <p:cTn id="18" dur="1250" spd="-100000" fill="hold"/>
                                        <p:tgtEl>
                                          <p:spTgt spid="12"/>
                                        </p:tgtEl>
                                        <p:attrNameLst>
                                          <p:attrName>ppt_x</p:attrName>
                                          <p:attrName>ppt_y</p:attrName>
                                        </p:attrNameLst>
                                      </p:cBhvr>
                                      <p:rCtr x="-15637" y="0"/>
                                    </p:animMotion>
                                  </p:childTnLst>
                                </p:cTn>
                              </p:par>
                              <p:par>
                                <p:cTn id="19" presetID="1" presetClass="entr" presetSubtype="0" fill="hold" nodeType="withEffect">
                                  <p:stCondLst>
                                    <p:cond delay="700"/>
                                  </p:stCondLst>
                                  <p:childTnLst>
                                    <p:set>
                                      <p:cBhvr>
                                        <p:cTn id="20" dur="1" fill="hold">
                                          <p:stCondLst>
                                            <p:cond delay="0"/>
                                          </p:stCondLst>
                                        </p:cTn>
                                        <p:tgtEl>
                                          <p:spTgt spid="2"/>
                                        </p:tgtEl>
                                        <p:attrNameLst>
                                          <p:attrName>style.visibility</p:attrName>
                                        </p:attrNameLst>
                                      </p:cBhvr>
                                      <p:to>
                                        <p:strVal val="visible"/>
                                      </p:to>
                                    </p:set>
                                  </p:childTnLst>
                                </p:cTn>
                              </p:par>
                              <p:par>
                                <p:cTn id="21" presetID="35" presetClass="path" presetSubtype="0" decel="100000" fill="hold" nodeType="withEffect">
                                  <p:stCondLst>
                                    <p:cond delay="0"/>
                                  </p:stCondLst>
                                  <p:childTnLst>
                                    <p:animMotion origin="layout" path="M 0.00638 -0.00635 L -0.2927 -0.00635 " pathEditMode="relative" rAng="0" ptsTypes="AA">
                                      <p:cBhvr>
                                        <p:cTn id="22" dur="1250" spd="-100000" fill="hold"/>
                                        <p:tgtEl>
                                          <p:spTgt spid="2"/>
                                        </p:tgtEl>
                                        <p:attrNameLst>
                                          <p:attrName>ppt_x</p:attrName>
                                          <p:attrName>ppt_y</p:attrName>
                                        </p:attrNameLst>
                                      </p:cBhvr>
                                      <p:rCtr x="-14960" y="0"/>
                                    </p:animMotion>
                                  </p:childTnLst>
                                </p:cTn>
                              </p:par>
                              <p:par>
                                <p:cTn id="23" presetID="10" presetClass="exit" presetSubtype="0" fill="hold" grpId="0" nodeType="withEffect">
                                  <p:stCondLst>
                                    <p:cond delay="70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35" presetClass="path" presetSubtype="0" decel="100000" fill="hold" grpId="1" nodeType="withEffect">
                                  <p:stCondLst>
                                    <p:cond delay="0"/>
                                  </p:stCondLst>
                                  <p:childTnLst>
                                    <p:animMotion origin="layout" path="M 0.00638 -0.00635 L -0.2927 -0.00635 " pathEditMode="relative" rAng="0" ptsTypes="AA">
                                      <p:cBhvr>
                                        <p:cTn id="27" dur="1250" spd="-100000" fill="hold"/>
                                        <p:tgtEl>
                                          <p:spTgt spid="6"/>
                                        </p:tgtEl>
                                        <p:attrNameLst>
                                          <p:attrName>ppt_x</p:attrName>
                                          <p:attrName>ppt_y</p:attrName>
                                        </p:attrNameLst>
                                      </p:cBhvr>
                                      <p:rCtr x="-14960" y="0"/>
                                    </p:animMotion>
                                  </p:childTnLst>
                                </p:cTn>
                              </p:par>
                              <p:par>
                                <p:cTn id="28" presetID="2" presetClass="entr" presetSubtype="2" decel="100000" fill="hold" nodeType="withEffect">
                                  <p:stCondLst>
                                    <p:cond delay="125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1+#ppt_w/2"/>
                                          </p:val>
                                        </p:tav>
                                        <p:tav tm="100000">
                                          <p:val>
                                            <p:strVal val="#ppt_x"/>
                                          </p:val>
                                        </p:tav>
                                      </p:tavLst>
                                    </p:anim>
                                    <p:anim calcmode="lin" valueType="num">
                                      <p:cBhvr additive="base">
                                        <p:cTn id="31" dur="500" fill="hold"/>
                                        <p:tgtEl>
                                          <p:spTgt spid="25"/>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150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1+#ppt_w/2"/>
                                          </p:val>
                                        </p:tav>
                                        <p:tav tm="100000">
                                          <p:val>
                                            <p:strVal val="#ppt_x"/>
                                          </p:val>
                                        </p:tav>
                                      </p:tavLst>
                                    </p:anim>
                                    <p:anim calcmode="lin" valueType="num">
                                      <p:cBhvr additive="base">
                                        <p:cTn id="35" dur="500" fill="hold"/>
                                        <p:tgtEl>
                                          <p:spTgt spid="4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155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1+#ppt_w/2"/>
                                          </p:val>
                                        </p:tav>
                                        <p:tav tm="100000">
                                          <p:val>
                                            <p:strVal val="#ppt_x"/>
                                          </p:val>
                                        </p:tav>
                                      </p:tavLst>
                                    </p:anim>
                                    <p:anim calcmode="lin" valueType="num">
                                      <p:cBhvr additive="base">
                                        <p:cTn id="39" dur="500" fill="hold"/>
                                        <p:tgtEl>
                                          <p:spTgt spid="48"/>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160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1+#ppt_w/2"/>
                                          </p:val>
                                        </p:tav>
                                        <p:tav tm="100000">
                                          <p:val>
                                            <p:strVal val="#ppt_x"/>
                                          </p:val>
                                        </p:tav>
                                      </p:tavLst>
                                    </p:anim>
                                    <p:anim calcmode="lin" valueType="num">
                                      <p:cBhvr additive="base">
                                        <p:cTn id="43" dur="500" fill="hold"/>
                                        <p:tgtEl>
                                          <p:spTgt spid="49"/>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165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fill="hold"/>
                                        <p:tgtEl>
                                          <p:spTgt spid="50"/>
                                        </p:tgtEl>
                                        <p:attrNameLst>
                                          <p:attrName>ppt_x</p:attrName>
                                        </p:attrNameLst>
                                      </p:cBhvr>
                                      <p:tavLst>
                                        <p:tav tm="0">
                                          <p:val>
                                            <p:strVal val="1+#ppt_w/2"/>
                                          </p:val>
                                        </p:tav>
                                        <p:tav tm="100000">
                                          <p:val>
                                            <p:strVal val="#ppt_x"/>
                                          </p:val>
                                        </p:tav>
                                      </p:tavLst>
                                    </p:anim>
                                    <p:anim calcmode="lin" valueType="num">
                                      <p:cBhvr additive="base">
                                        <p:cTn id="47" dur="500" fill="hold"/>
                                        <p:tgtEl>
                                          <p:spTgt spid="50"/>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175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63" presetClass="path" presetSubtype="0" accel="50000" decel="50000" fill="hold" grpId="1" nodeType="withEffect">
                                  <p:stCondLst>
                                    <p:cond delay="1000"/>
                                  </p:stCondLst>
                                  <p:childTnLst>
                                    <p:animMotion origin="layout" path="M -2.20322E-6 1.82478E-6 L 0.5157 1.82478E-6 " pathEditMode="relative" rAng="0" ptsTypes="AA">
                                      <p:cBhvr>
                                        <p:cTn id="52" dur="1250" spd="-100000" fill="hold"/>
                                        <p:tgtEl>
                                          <p:spTgt spid="39"/>
                                        </p:tgtEl>
                                        <p:attrNameLst>
                                          <p:attrName>ppt_x</p:attrName>
                                          <p:attrName>ppt_y</p:attrName>
                                        </p:attrNameLst>
                                      </p:cBhvr>
                                      <p:rCtr x="25785" y="0"/>
                                    </p:animMotion>
                                  </p:childTnLst>
                                </p:cTn>
                              </p:par>
                              <p:par>
                                <p:cTn id="53" presetID="10" presetClass="entr" presetSubtype="0" fill="hold" grpId="0" nodeType="withEffect">
                                  <p:stCondLst>
                                    <p:cond delay="180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50"/>
                                        <p:tgtEl>
                                          <p:spTgt spid="52"/>
                                        </p:tgtEl>
                                      </p:cBhvr>
                                    </p:animEffect>
                                  </p:childTnLst>
                                </p:cTn>
                              </p:par>
                              <p:par>
                                <p:cTn id="56" presetID="63" presetClass="path" presetSubtype="0" accel="50000" decel="50000" fill="hold" grpId="1" nodeType="withEffect">
                                  <p:stCondLst>
                                    <p:cond delay="1050"/>
                                  </p:stCondLst>
                                  <p:childTnLst>
                                    <p:animMotion origin="layout" path="M 4.25581E-6 3.8493E-6 L 0.5148 3.8493E-6 " pathEditMode="relative" rAng="0" ptsTypes="AA">
                                      <p:cBhvr>
                                        <p:cTn id="57" dur="1250" spd="-100000" fill="hold"/>
                                        <p:tgtEl>
                                          <p:spTgt spid="52"/>
                                        </p:tgtEl>
                                        <p:attrNameLst>
                                          <p:attrName>ppt_x</p:attrName>
                                          <p:attrName>ppt_y</p:attrName>
                                        </p:attrNameLst>
                                      </p:cBhvr>
                                      <p:rCtr x="25734" y="0"/>
                                    </p:animMotion>
                                  </p:childTnLst>
                                </p:cTn>
                              </p:par>
                              <p:par>
                                <p:cTn id="58" presetID="10" presetClass="entr" presetSubtype="0" fill="hold" grpId="0" nodeType="withEffect">
                                  <p:stCondLst>
                                    <p:cond delay="185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50"/>
                                        <p:tgtEl>
                                          <p:spTgt spid="53"/>
                                        </p:tgtEl>
                                      </p:cBhvr>
                                    </p:animEffect>
                                  </p:childTnLst>
                                </p:cTn>
                              </p:par>
                              <p:par>
                                <p:cTn id="61" presetID="63" presetClass="path" presetSubtype="0" accel="50000" decel="50000" fill="hold" grpId="1" nodeType="withEffect">
                                  <p:stCondLst>
                                    <p:cond delay="1100"/>
                                  </p:stCondLst>
                                  <p:childTnLst>
                                    <p:animMotion origin="layout" path="M 7.14833E-7 -4.12619E-6 L 0.51391 -4.12619E-6 " pathEditMode="relative" rAng="0" ptsTypes="AA">
                                      <p:cBhvr>
                                        <p:cTn id="62" dur="1250" spd="-100000" fill="hold"/>
                                        <p:tgtEl>
                                          <p:spTgt spid="53"/>
                                        </p:tgtEl>
                                        <p:attrNameLst>
                                          <p:attrName>ppt_x</p:attrName>
                                          <p:attrName>ppt_y</p:attrName>
                                        </p:attrNameLst>
                                      </p:cBhvr>
                                      <p:rCtr x="25696" y="0"/>
                                    </p:animMotion>
                                  </p:childTnLst>
                                </p:cTn>
                              </p:par>
                              <p:par>
                                <p:cTn id="63" presetID="10" presetClass="entr" presetSubtype="0" fill="hold" grpId="0" nodeType="withEffect">
                                  <p:stCondLst>
                                    <p:cond delay="190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50"/>
                                        <p:tgtEl>
                                          <p:spTgt spid="54"/>
                                        </p:tgtEl>
                                      </p:cBhvr>
                                    </p:animEffect>
                                  </p:childTnLst>
                                </p:cTn>
                              </p:par>
                              <p:par>
                                <p:cTn id="66" presetID="63" presetClass="path" presetSubtype="0" accel="50000" decel="50000" fill="hold" grpId="1" nodeType="withEffect">
                                  <p:stCondLst>
                                    <p:cond delay="1150"/>
                                  </p:stCondLst>
                                  <p:childTnLst>
                                    <p:animMotion origin="layout" path="M -2.82614E-6 -2.10168E-6 L 0.51417 -2.10168E-6 " pathEditMode="relative" rAng="0" ptsTypes="AA">
                                      <p:cBhvr>
                                        <p:cTn id="67" dur="1250" spd="-100000" fill="hold"/>
                                        <p:tgtEl>
                                          <p:spTgt spid="54"/>
                                        </p:tgtEl>
                                        <p:attrNameLst>
                                          <p:attrName>ppt_x</p:attrName>
                                          <p:attrName>ppt_y</p:attrName>
                                        </p:attrNameLst>
                                      </p:cBhvr>
                                      <p:rCtr x="25708" y="0"/>
                                    </p:animMotion>
                                  </p:childTnLst>
                                </p:cTn>
                              </p:par>
                              <p:par>
                                <p:cTn id="68" presetID="10" presetClass="entr" presetSubtype="0" fill="hold" grpId="0" nodeType="withEffect">
                                  <p:stCondLst>
                                    <p:cond delay="195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50"/>
                                        <p:tgtEl>
                                          <p:spTgt spid="55"/>
                                        </p:tgtEl>
                                      </p:cBhvr>
                                    </p:animEffect>
                                  </p:childTnLst>
                                </p:cTn>
                              </p:par>
                              <p:par>
                                <p:cTn id="71" presetID="63" presetClass="path" presetSubtype="0" accel="50000" decel="50000" fill="hold" grpId="1" nodeType="withEffect">
                                  <p:stCondLst>
                                    <p:cond delay="1200"/>
                                  </p:stCondLst>
                                  <p:childTnLst>
                                    <p:animMotion origin="layout" path="M -4.01583E-6 -7.71675E-8 L 0.5143 -7.71675E-8 " pathEditMode="relative" rAng="0" ptsTypes="AA">
                                      <p:cBhvr>
                                        <p:cTn id="72" dur="1250" spd="-100000" fill="hold"/>
                                        <p:tgtEl>
                                          <p:spTgt spid="55"/>
                                        </p:tgtEl>
                                        <p:attrNameLst>
                                          <p:attrName>ppt_x</p:attrName>
                                          <p:attrName>ppt_y</p:attrName>
                                        </p:attrNameLst>
                                      </p:cBhvr>
                                      <p:rCtr x="25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3" grpId="0"/>
      <p:bldP spid="23" grpId="1"/>
      <p:bldP spid="39" grpId="0"/>
      <p:bldP spid="39" grpId="1"/>
      <p:bldP spid="52" grpId="0"/>
      <p:bldP spid="52" grpId="1"/>
      <p:bldP spid="53" grpId="0"/>
      <p:bldP spid="53" grpId="1"/>
      <p:bldP spid="54" grpId="0"/>
      <p:bldP spid="54" grpId="1"/>
      <p:bldP spid="55" grpId="0"/>
      <p:bldP spid="55" grpId="1"/>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4" name="Group 23"/>
          <p:cNvGrpSpPr/>
          <p:nvPr/>
        </p:nvGrpSpPr>
        <p:grpSpPr>
          <a:xfrm>
            <a:off x="7748330" y="0"/>
            <a:ext cx="4688146" cy="6994525"/>
            <a:chOff x="7748330" y="0"/>
            <a:chExt cx="4688146" cy="6994525"/>
          </a:xfrm>
        </p:grpSpPr>
        <p:pic>
          <p:nvPicPr>
            <p:cNvPr id="25" name="Picture 24"/>
            <p:cNvPicPr>
              <a:picLocks noChangeAspect="1"/>
            </p:cNvPicPr>
            <p:nvPr/>
          </p:nvPicPr>
          <p:blipFill rotWithShape="1">
            <a:blip r:embed="rId3" cstate="screen">
              <a:extLst>
                <a:ext uri="{28A0092B-C50C-407E-A947-70E740481C1C}">
                  <a14:useLocalDpi xmlns:a14="http://schemas.microsoft.com/office/drawing/2010/main"/>
                </a:ext>
              </a:extLst>
            </a:blip>
            <a:srcRect r="62495"/>
            <a:stretch/>
          </p:blipFill>
          <p:spPr>
            <a:xfrm>
              <a:off x="7748330" y="0"/>
              <a:ext cx="4664354" cy="6994525"/>
            </a:xfrm>
            <a:prstGeom prst="rect">
              <a:avLst/>
            </a:prstGeom>
          </p:spPr>
        </p:pic>
        <p:sp>
          <p:nvSpPr>
            <p:cNvPr id="26" name="Rectangle 25"/>
            <p:cNvSpPr/>
            <p:nvPr/>
          </p:nvSpPr>
          <p:spPr bwMode="auto">
            <a:xfrm>
              <a:off x="7748330" y="0"/>
              <a:ext cx="4688146"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11" y="6213400"/>
            <a:ext cx="1556447" cy="572529"/>
          </a:xfrm>
          <a:prstGeom prst="rect">
            <a:avLst/>
          </a:prstGeom>
        </p:spPr>
      </p:pic>
      <p:sp>
        <p:nvSpPr>
          <p:cNvPr id="12" name="Rectangle 11"/>
          <p:cNvSpPr/>
          <p:nvPr/>
        </p:nvSpPr>
        <p:spPr>
          <a:xfrm>
            <a:off x="264321" y="3046201"/>
            <a:ext cx="7248123" cy="2031325"/>
          </a:xfrm>
          <a:prstGeom prst="rect">
            <a:avLst/>
          </a:prstGeom>
        </p:spPr>
        <p:txBody>
          <a:bodyPr wrap="square">
            <a:spAutoFit/>
          </a:bodyPr>
          <a:lstStyle/>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Built for natural interactions</a:t>
            </a:r>
          </a:p>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Mobility of experience</a:t>
            </a:r>
          </a:p>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Trust with your data</a:t>
            </a:r>
          </a:p>
          <a:p>
            <a:pPr defTabSz="932597" fontAlgn="base">
              <a:spcAft>
                <a:spcPts val="1200"/>
              </a:spcAft>
              <a:buSzPts val="1400"/>
            </a:pPr>
            <a:r>
              <a:rPr lang="en-US" sz="2400" dirty="0">
                <a:gradFill>
                  <a:gsLst>
                    <a:gs pos="94697">
                      <a:srgbClr val="00BCF2"/>
                    </a:gs>
                    <a:gs pos="23000">
                      <a:srgbClr val="00BCF2"/>
                    </a:gs>
                  </a:gsLst>
                  <a:lin ang="5400000" scaled="1"/>
                </a:gradFill>
                <a:latin typeface="Segoe UI Light"/>
              </a:rPr>
              <a:t>Loved by consumers &amp; IT </a:t>
            </a:r>
          </a:p>
        </p:txBody>
      </p:sp>
      <p:sp>
        <p:nvSpPr>
          <p:cNvPr id="23" name="Rectangle 22"/>
          <p:cNvSpPr/>
          <p:nvPr/>
        </p:nvSpPr>
        <p:spPr>
          <a:xfrm>
            <a:off x="251866" y="1262543"/>
            <a:ext cx="6839234" cy="1378839"/>
          </a:xfrm>
          <a:prstGeom prst="rect">
            <a:avLst/>
          </a:prstGeom>
        </p:spPr>
        <p:txBody>
          <a:bodyPr wrap="square" anchor="t">
            <a:spAutoFit/>
          </a:bodyPr>
          <a:lstStyle/>
          <a:p>
            <a:pPr defTabSz="932472" fontAlgn="base">
              <a:lnSpc>
                <a:spcPct val="95000"/>
              </a:lnSpc>
              <a:spcBef>
                <a:spcPct val="0"/>
              </a:spcBef>
              <a:spcAft>
                <a:spcPts val="1200"/>
              </a:spcAft>
              <a:defRPr/>
            </a:pPr>
            <a:r>
              <a:rPr lang="en-US" sz="44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rPr>
              <a:t>Create more</a:t>
            </a:r>
            <a:br>
              <a:rPr lang="en-US" sz="44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rPr>
            </a:br>
            <a:r>
              <a:rPr lang="en-US" sz="4400" spc="-100" dirty="0">
                <a:ln w="3175">
                  <a:noFill/>
                </a:ln>
                <a:gradFill>
                  <a:gsLst>
                    <a:gs pos="5000">
                      <a:srgbClr val="FFFFFF"/>
                    </a:gs>
                    <a:gs pos="100000">
                      <a:srgbClr val="FFFFFF"/>
                    </a:gs>
                  </a:gsLst>
                  <a:lin ang="5400000" scaled="1"/>
                </a:gradFill>
                <a:latin typeface="Segoe UI Light"/>
                <a:ea typeface="Segoe UI" pitchFamily="34" charset="0"/>
                <a:cs typeface="Segoe UI" pitchFamily="34" charset="0"/>
              </a:rPr>
              <a:t>personal computing</a:t>
            </a:r>
          </a:p>
        </p:txBody>
      </p:sp>
      <p:sp>
        <p:nvSpPr>
          <p:cNvPr id="34" name="Rectangle 33"/>
          <p:cNvSpPr/>
          <p:nvPr/>
        </p:nvSpPr>
        <p:spPr>
          <a:xfrm>
            <a:off x="7989218" y="689650"/>
            <a:ext cx="4083764" cy="369332"/>
          </a:xfrm>
          <a:prstGeom prst="rect">
            <a:avLst/>
          </a:prstGeom>
        </p:spPr>
        <p:txBody>
          <a:bodyPr wrap="square">
            <a:spAutoFit/>
          </a:bodyPr>
          <a:lstStyle/>
          <a:p>
            <a:pPr defTabSz="932597" fontAlgn="base">
              <a:spcAft>
                <a:spcPts val="1200"/>
              </a:spcAft>
              <a:buSzPts val="1400"/>
            </a:pPr>
            <a:r>
              <a:rPr lang="en-US" dirty="0">
                <a:gradFill>
                  <a:gsLst>
                    <a:gs pos="100000">
                      <a:srgbClr val="FFFFFF"/>
                    </a:gs>
                    <a:gs pos="0">
                      <a:srgbClr val="FFFFFF"/>
                    </a:gs>
                  </a:gsLst>
                  <a:lin ang="0" scaled="0"/>
                </a:gradFill>
                <a:cs typeface="Segoe UI Semibold" panose="020B0702040204020203" pitchFamily="34" charset="0"/>
              </a:rPr>
              <a:t>Universal platform &amp; store</a:t>
            </a:r>
          </a:p>
        </p:txBody>
      </p:sp>
      <p:cxnSp>
        <p:nvCxnSpPr>
          <p:cNvPr id="36" name="Straight Connector 35"/>
          <p:cNvCxnSpPr/>
          <p:nvPr/>
        </p:nvCxnSpPr>
        <p:spPr>
          <a:xfrm>
            <a:off x="7289800" y="1748631"/>
            <a:ext cx="5146675"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289800" y="3497262"/>
            <a:ext cx="5146675"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289800" y="5245893"/>
            <a:ext cx="5146675" cy="0"/>
          </a:xfrm>
          <a:prstGeom prst="line">
            <a:avLst/>
          </a:prstGeom>
          <a:ln w="1905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8000754" y="2435637"/>
            <a:ext cx="4083764" cy="369332"/>
          </a:xfrm>
          <a:prstGeom prst="rect">
            <a:avLst/>
          </a:prstGeom>
        </p:spPr>
        <p:txBody>
          <a:bodyPr wrap="square">
            <a:spAutoFit/>
          </a:bodyPr>
          <a:lstStyle/>
          <a:p>
            <a:pPr defTabSz="932597" fontAlgn="base">
              <a:spcAft>
                <a:spcPts val="1200"/>
              </a:spcAft>
              <a:buSzPts val="1400"/>
            </a:pPr>
            <a:r>
              <a:rPr lang="en-US" dirty="0">
                <a:gradFill>
                  <a:gsLst>
                    <a:gs pos="100000">
                      <a:srgbClr val="FFFFFF"/>
                    </a:gs>
                    <a:gs pos="0">
                      <a:srgbClr val="FFFFFF"/>
                    </a:gs>
                  </a:gsLst>
                  <a:lin ang="0" scaled="0"/>
                </a:gradFill>
                <a:cs typeface="Segoe UI Semibold" panose="020B0702040204020203" pitchFamily="34" charset="0"/>
              </a:rPr>
              <a:t>Windows as a service</a:t>
            </a:r>
          </a:p>
        </p:txBody>
      </p:sp>
      <p:sp>
        <p:nvSpPr>
          <p:cNvPr id="45" name="Rectangle 44"/>
          <p:cNvSpPr/>
          <p:nvPr/>
        </p:nvSpPr>
        <p:spPr>
          <a:xfrm>
            <a:off x="8012290" y="4181624"/>
            <a:ext cx="4083764" cy="369332"/>
          </a:xfrm>
          <a:prstGeom prst="rect">
            <a:avLst/>
          </a:prstGeom>
        </p:spPr>
        <p:txBody>
          <a:bodyPr wrap="square">
            <a:spAutoFit/>
          </a:bodyPr>
          <a:lstStyle/>
          <a:p>
            <a:pPr defTabSz="932597" fontAlgn="base">
              <a:spcAft>
                <a:spcPts val="1200"/>
              </a:spcAft>
              <a:buSzPts val="1400"/>
            </a:pPr>
            <a:r>
              <a:rPr lang="en-US" dirty="0">
                <a:gradFill>
                  <a:gsLst>
                    <a:gs pos="100000">
                      <a:srgbClr val="FFFFFF"/>
                    </a:gs>
                    <a:gs pos="0">
                      <a:srgbClr val="FFFFFF"/>
                    </a:gs>
                  </a:gsLst>
                  <a:lin ang="0" scaled="0"/>
                </a:gradFill>
                <a:cs typeface="Segoe UI Semibold" panose="020B0702040204020203" pitchFamily="34" charset="0"/>
              </a:rPr>
              <a:t>Innovative hardware</a:t>
            </a:r>
          </a:p>
        </p:txBody>
      </p:sp>
      <p:sp>
        <p:nvSpPr>
          <p:cNvPr id="46" name="Rectangle 45"/>
          <p:cNvSpPr/>
          <p:nvPr/>
        </p:nvSpPr>
        <p:spPr>
          <a:xfrm>
            <a:off x="8023826" y="5927611"/>
            <a:ext cx="4083764" cy="369332"/>
          </a:xfrm>
          <a:prstGeom prst="rect">
            <a:avLst/>
          </a:prstGeom>
        </p:spPr>
        <p:txBody>
          <a:bodyPr wrap="square">
            <a:spAutoFit/>
          </a:bodyPr>
          <a:lstStyle/>
          <a:p>
            <a:pPr defTabSz="932597" fontAlgn="base">
              <a:spcAft>
                <a:spcPts val="1200"/>
              </a:spcAft>
              <a:buSzPts val="1400"/>
            </a:pPr>
            <a:r>
              <a:rPr lang="en-US" dirty="0">
                <a:gradFill>
                  <a:gsLst>
                    <a:gs pos="100000">
                      <a:srgbClr val="FFFFFF"/>
                    </a:gs>
                    <a:gs pos="0">
                      <a:srgbClr val="FFFFFF"/>
                    </a:gs>
                  </a:gsLst>
                  <a:lin ang="0" scaled="0"/>
                </a:gradFill>
                <a:cs typeface="Segoe UI Semibold" panose="020B0702040204020203" pitchFamily="34" charset="0"/>
              </a:rPr>
              <a:t>Engaging experiences</a:t>
            </a:r>
          </a:p>
        </p:txBody>
      </p:sp>
      <p:grpSp>
        <p:nvGrpSpPr>
          <p:cNvPr id="2" name="Group 1"/>
          <p:cNvGrpSpPr/>
          <p:nvPr/>
        </p:nvGrpSpPr>
        <p:grpSpPr>
          <a:xfrm>
            <a:off x="5509260" y="990600"/>
            <a:ext cx="1722120" cy="2049780"/>
            <a:chOff x="5509260" y="990600"/>
            <a:chExt cx="1722120" cy="2049780"/>
          </a:xfrm>
        </p:grpSpPr>
        <p:sp>
          <p:nvSpPr>
            <p:cNvPr id="30" name="Oval 29"/>
            <p:cNvSpPr/>
            <p:nvPr/>
          </p:nvSpPr>
          <p:spPr bwMode="auto">
            <a:xfrm>
              <a:off x="5898868" y="1433475"/>
              <a:ext cx="1097280" cy="1097280"/>
            </a:xfrm>
            <a:prstGeom prst="ellipse">
              <a:avLst/>
            </a:prstGeom>
            <a:solidFill>
              <a:srgbClr val="000000"/>
            </a:solidFill>
            <a:ln w="25400">
              <a:solidFill>
                <a:schemeClr val="tx1"/>
              </a:solidFill>
              <a:miter lim="800000"/>
            </a:ln>
          </p:spPr>
          <p:txBody>
            <a:bodyPr wrap="square" lIns="237744" tIns="201168" rIns="182880" bIns="182880" rtlCol="0" anchor="ctr">
              <a:noAutofit/>
            </a:bodyPr>
            <a:lstStyle/>
            <a:p>
              <a:pPr algn="ctr" defTabSz="914400"/>
              <a:endParaRPr lang="en-US" sz="2800" kern="0" spc="50" dirty="0" err="1">
                <a:solidFill>
                  <a:srgbClr val="FFFFFF"/>
                </a:solidFill>
                <a:cs typeface="Segoe UI Semibold" panose="020B0702040204020203" pitchFamily="34" charset="0"/>
              </a:endParaRPr>
            </a:p>
          </p:txBody>
        </p:sp>
        <p:sp>
          <p:nvSpPr>
            <p:cNvPr id="32" name="Oval 31"/>
            <p:cNvSpPr/>
            <p:nvPr/>
          </p:nvSpPr>
          <p:spPr bwMode="auto">
            <a:xfrm flipV="1">
              <a:off x="6491128" y="128074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33" name="Oval 32"/>
            <p:cNvSpPr/>
            <p:nvPr/>
          </p:nvSpPr>
          <p:spPr bwMode="auto">
            <a:xfrm flipV="1">
              <a:off x="6491128" y="221931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pic>
          <p:nvPicPr>
            <p:cNvPr id="48" name="clock icon"/>
            <p:cNvPicPr>
              <a:picLocks noChangeAspect="1"/>
            </p:cNvPicPr>
            <p:nvPr/>
          </p:nvPicPr>
          <p:blipFill>
            <a:blip r:embed="rId5"/>
            <a:stretch>
              <a:fillRect/>
            </a:stretch>
          </p:blipFill>
          <p:spPr>
            <a:xfrm>
              <a:off x="6602888" y="1395048"/>
              <a:ext cx="233680" cy="228600"/>
            </a:xfrm>
            <a:prstGeom prst="rect">
              <a:avLst/>
            </a:prstGeom>
          </p:spPr>
        </p:pic>
        <p:pic>
          <p:nvPicPr>
            <p:cNvPr id="55" name="cloud icon"/>
            <p:cNvPicPr>
              <a:picLocks noChangeAspect="1"/>
            </p:cNvPicPr>
            <p:nvPr/>
          </p:nvPicPr>
          <p:blipFill>
            <a:blip r:embed="rId6"/>
            <a:stretch>
              <a:fillRect/>
            </a:stretch>
          </p:blipFill>
          <p:spPr>
            <a:xfrm>
              <a:off x="6554353" y="2348693"/>
              <a:ext cx="330750" cy="198450"/>
            </a:xfrm>
            <a:prstGeom prst="rect">
              <a:avLst/>
            </a:prstGeom>
          </p:spPr>
        </p:pic>
        <p:sp>
          <p:nvSpPr>
            <p:cNvPr id="29" name="Rectangle 28"/>
            <p:cNvSpPr/>
            <p:nvPr/>
          </p:nvSpPr>
          <p:spPr bwMode="auto">
            <a:xfrm>
              <a:off x="5509260" y="990600"/>
              <a:ext cx="1722120" cy="2049780"/>
            </a:xfrm>
            <a:prstGeom prst="rect">
              <a:avLst/>
            </a:prstGeom>
            <a:solidFill>
              <a:srgbClr val="000000">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5602633" y="1622659"/>
              <a:ext cx="732682" cy="732682"/>
            </a:xfrm>
            <a:prstGeom prst="ellipse">
              <a:avLst/>
            </a:prstGeom>
            <a:solidFill>
              <a:srgbClr val="000000"/>
            </a:solidFill>
            <a:ln w="25400">
              <a:solidFill>
                <a:schemeClr val="accent3"/>
              </a:solidFill>
              <a:miter lim="800000"/>
            </a:ln>
          </p:spPr>
          <p:txBody>
            <a:bodyPr wrap="square" lIns="237744" tIns="201168" rIns="182880" bIns="182880" rtlCol="0" anchor="ctr">
              <a:noAutofit/>
            </a:bodyPr>
            <a:lstStyle/>
            <a:p>
              <a:pPr algn="ctr" defTabSz="914400"/>
              <a:endParaRPr lang="en-US" sz="2800" kern="0" spc="50" dirty="0">
                <a:solidFill>
                  <a:srgbClr val="FFFFFF"/>
                </a:solidFill>
                <a:cs typeface="Segoe UI Semibold" panose="020B0702040204020203" pitchFamily="34" charset="0"/>
              </a:endParaRPr>
            </a:p>
          </p:txBody>
        </p:sp>
        <p:pic>
          <p:nvPicPr>
            <p:cNvPr id="42" name="people icon"/>
            <p:cNvPicPr>
              <a:picLocks noChangeAspect="1"/>
            </p:cNvPicPr>
            <p:nvPr/>
          </p:nvPicPr>
          <p:blipFill>
            <a:blip r:embed="rId7"/>
            <a:stretch>
              <a:fillRect/>
            </a:stretch>
          </p:blipFill>
          <p:spPr>
            <a:xfrm>
              <a:off x="5786094" y="1806120"/>
              <a:ext cx="365760" cy="365760"/>
            </a:xfrm>
            <a:prstGeom prst="rect">
              <a:avLst/>
            </a:prstGeom>
          </p:spPr>
        </p:pic>
      </p:grpSp>
      <p:sp>
        <p:nvSpPr>
          <p:cNvPr id="27" name="Rectangle 26"/>
          <p:cNvSpPr/>
          <p:nvPr/>
        </p:nvSpPr>
        <p:spPr bwMode="auto">
          <a:xfrm>
            <a:off x="5482396" y="1092872"/>
            <a:ext cx="1640114" cy="175091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5509260" y="990600"/>
            <a:ext cx="1722120" cy="2049780"/>
            <a:chOff x="5509260" y="990600"/>
            <a:chExt cx="1722120" cy="2049780"/>
          </a:xfrm>
        </p:grpSpPr>
        <p:sp>
          <p:nvSpPr>
            <p:cNvPr id="58" name="Oval 57"/>
            <p:cNvSpPr/>
            <p:nvPr/>
          </p:nvSpPr>
          <p:spPr bwMode="auto">
            <a:xfrm>
              <a:off x="5898868" y="1433475"/>
              <a:ext cx="1097280" cy="1097280"/>
            </a:xfrm>
            <a:prstGeom prst="ellipse">
              <a:avLst/>
            </a:prstGeom>
            <a:solidFill>
              <a:srgbClr val="000000"/>
            </a:solidFill>
            <a:ln w="25400">
              <a:solidFill>
                <a:schemeClr val="tx1"/>
              </a:solidFill>
              <a:miter lim="800000"/>
            </a:ln>
          </p:spPr>
          <p:txBody>
            <a:bodyPr wrap="square" lIns="237744" tIns="201168" rIns="182880" bIns="182880" rtlCol="0" anchor="ctr">
              <a:noAutofit/>
            </a:bodyPr>
            <a:lstStyle/>
            <a:p>
              <a:pPr algn="ctr" defTabSz="914400"/>
              <a:endParaRPr lang="en-US" sz="2800" kern="0" spc="50" dirty="0" err="1">
                <a:solidFill>
                  <a:srgbClr val="FFFFFF"/>
                </a:solidFill>
                <a:cs typeface="Segoe UI Semibold" panose="020B0702040204020203" pitchFamily="34" charset="0"/>
              </a:endParaRPr>
            </a:p>
          </p:txBody>
        </p:sp>
        <p:sp>
          <p:nvSpPr>
            <p:cNvPr id="59" name="Oval 58"/>
            <p:cNvSpPr/>
            <p:nvPr/>
          </p:nvSpPr>
          <p:spPr bwMode="auto">
            <a:xfrm>
              <a:off x="5915794" y="1452734"/>
              <a:ext cx="1063428" cy="105876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flipV="1">
              <a:off x="6491128" y="128074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sp>
          <p:nvSpPr>
            <p:cNvPr id="61" name="Oval 60"/>
            <p:cNvSpPr/>
            <p:nvPr/>
          </p:nvSpPr>
          <p:spPr bwMode="auto">
            <a:xfrm flipV="1">
              <a:off x="6491128" y="2219318"/>
              <a:ext cx="457200" cy="457200"/>
            </a:xfrm>
            <a:prstGeom prst="ellipse">
              <a:avLst/>
            </a:prstGeom>
            <a:solidFill>
              <a:srgbClr val="000000"/>
            </a:solidFill>
            <a:ln w="15875">
              <a:solidFill>
                <a:schemeClr val="tx1"/>
              </a:solidFill>
              <a:miter lim="800000"/>
            </a:ln>
          </p:spPr>
          <p:txBody>
            <a:bodyPr wrap="square" lIns="237744" tIns="201168" rIns="182880" bIns="182880" rtlCol="0" anchor="ctr">
              <a:noAutofit/>
            </a:bodyPr>
            <a:lstStyle/>
            <a:p>
              <a:pPr algn="ctr" defTabSz="914400">
                <a:defRPr/>
              </a:pPr>
              <a:endParaRPr lang="en-US" sz="2800" kern="0" spc="50" dirty="0" smtClean="0">
                <a:solidFill>
                  <a:srgbClr val="FFFFFF"/>
                </a:solidFill>
                <a:cs typeface="Segoe UI Semibold" panose="020B0702040204020203" pitchFamily="34" charset="0"/>
              </a:endParaRPr>
            </a:p>
          </p:txBody>
        </p:sp>
        <p:pic>
          <p:nvPicPr>
            <p:cNvPr id="62" name="clock icon"/>
            <p:cNvPicPr>
              <a:picLocks noChangeAspect="1"/>
            </p:cNvPicPr>
            <p:nvPr/>
          </p:nvPicPr>
          <p:blipFill>
            <a:blip r:embed="rId5"/>
            <a:stretch>
              <a:fillRect/>
            </a:stretch>
          </p:blipFill>
          <p:spPr>
            <a:xfrm>
              <a:off x="6602888" y="1395048"/>
              <a:ext cx="233680" cy="228600"/>
            </a:xfrm>
            <a:prstGeom prst="rect">
              <a:avLst/>
            </a:prstGeom>
          </p:spPr>
        </p:pic>
        <p:pic>
          <p:nvPicPr>
            <p:cNvPr id="63" name="cloud icon"/>
            <p:cNvPicPr>
              <a:picLocks noChangeAspect="1"/>
            </p:cNvPicPr>
            <p:nvPr/>
          </p:nvPicPr>
          <p:blipFill>
            <a:blip r:embed="rId6"/>
            <a:stretch>
              <a:fillRect/>
            </a:stretch>
          </p:blipFill>
          <p:spPr>
            <a:xfrm>
              <a:off x="6554353" y="2348693"/>
              <a:ext cx="330750" cy="198450"/>
            </a:xfrm>
            <a:prstGeom prst="rect">
              <a:avLst/>
            </a:prstGeom>
          </p:spPr>
        </p:pic>
        <p:sp>
          <p:nvSpPr>
            <p:cNvPr id="64" name="Rectangle 63"/>
            <p:cNvSpPr/>
            <p:nvPr/>
          </p:nvSpPr>
          <p:spPr bwMode="auto">
            <a:xfrm>
              <a:off x="5509260" y="990600"/>
              <a:ext cx="1722120" cy="2049780"/>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p:cNvSpPr/>
            <p:nvPr/>
          </p:nvSpPr>
          <p:spPr bwMode="auto">
            <a:xfrm>
              <a:off x="5602633" y="1622659"/>
              <a:ext cx="732682" cy="732682"/>
            </a:xfrm>
            <a:prstGeom prst="ellipse">
              <a:avLst/>
            </a:prstGeom>
            <a:solidFill>
              <a:srgbClr val="000000"/>
            </a:solidFill>
            <a:ln w="25400">
              <a:solidFill>
                <a:schemeClr val="accent3"/>
              </a:solidFill>
              <a:miter lim="800000"/>
            </a:ln>
          </p:spPr>
          <p:txBody>
            <a:bodyPr wrap="square" lIns="237744" tIns="201168" rIns="182880" bIns="182880" rtlCol="0" anchor="ctr">
              <a:noAutofit/>
            </a:bodyPr>
            <a:lstStyle/>
            <a:p>
              <a:pPr algn="ctr" defTabSz="914400"/>
              <a:endParaRPr lang="en-US" sz="2800" kern="0" spc="50" dirty="0">
                <a:solidFill>
                  <a:srgbClr val="FFFFFF"/>
                </a:solidFill>
                <a:cs typeface="Segoe UI Semibold" panose="020B0702040204020203" pitchFamily="34" charset="0"/>
              </a:endParaRPr>
            </a:p>
          </p:txBody>
        </p:sp>
        <p:pic>
          <p:nvPicPr>
            <p:cNvPr id="66" name="people icon"/>
            <p:cNvPicPr>
              <a:picLocks noChangeAspect="1"/>
            </p:cNvPicPr>
            <p:nvPr/>
          </p:nvPicPr>
          <p:blipFill>
            <a:blip r:embed="rId7"/>
            <a:stretch>
              <a:fillRect/>
            </a:stretch>
          </p:blipFill>
          <p:spPr>
            <a:xfrm>
              <a:off x="5786094" y="1806120"/>
              <a:ext cx="365760" cy="365760"/>
            </a:xfrm>
            <a:prstGeom prst="rect">
              <a:avLst/>
            </a:prstGeom>
          </p:spPr>
        </p:pic>
      </p:grpSp>
    </p:spTree>
    <p:extLst>
      <p:ext uri="{BB962C8B-B14F-4D97-AF65-F5344CB8AC3E}">
        <p14:creationId xmlns:p14="http://schemas.microsoft.com/office/powerpoint/2010/main" val="382804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0" presetClass="entr" presetSubtype="0" fill="hold" grpId="0" nodeType="withEffect">
                                  <p:stCondLst>
                                    <p:cond delay="7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400"/>
                                        <p:tgtEl>
                                          <p:spTgt spid="23"/>
                                        </p:tgtEl>
                                      </p:cBhvr>
                                    </p:animEffect>
                                  </p:childTnLst>
                                </p:cTn>
                              </p:par>
                              <p:par>
                                <p:cTn id="12" presetID="35" presetClass="path" presetSubtype="0" decel="100000" fill="hold" grpId="1" nodeType="withEffect">
                                  <p:stCondLst>
                                    <p:cond delay="0"/>
                                  </p:stCondLst>
                                  <p:childTnLst>
                                    <p:animMotion origin="layout" path="M -0.00204 2.18793E-6 L -0.29908 2.18793E-6 " pathEditMode="relative" rAng="0" ptsTypes="AA">
                                      <p:cBhvr>
                                        <p:cTn id="13" dur="1250" spd="-100000" fill="hold"/>
                                        <p:tgtEl>
                                          <p:spTgt spid="23"/>
                                        </p:tgtEl>
                                        <p:attrNameLst>
                                          <p:attrName>ppt_x</p:attrName>
                                          <p:attrName>ppt_y</p:attrName>
                                        </p:attrNameLst>
                                      </p:cBhvr>
                                      <p:rCtr x="-14858" y="0"/>
                                    </p:animMotion>
                                  </p:childTnLst>
                                </p:cTn>
                              </p:par>
                              <p:par>
                                <p:cTn id="14" presetID="10" presetClass="entr" presetSubtype="0" fill="hold" grpId="0" nodeType="withEffect">
                                  <p:stCondLst>
                                    <p:cond delay="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par>
                                <p:cTn id="17" presetID="35" presetClass="path" presetSubtype="0" decel="100000" fill="hold" grpId="1" nodeType="withEffect">
                                  <p:stCondLst>
                                    <p:cond delay="50"/>
                                  </p:stCondLst>
                                  <p:childTnLst>
                                    <p:animMotion origin="layout" path="M -1.69262E-6 -4.80708E-6 L -0.31261 -4.80708E-6 " pathEditMode="relative" rAng="0" ptsTypes="AA">
                                      <p:cBhvr>
                                        <p:cTn id="18" dur="1250" spd="-100000" fill="hold"/>
                                        <p:tgtEl>
                                          <p:spTgt spid="12"/>
                                        </p:tgtEl>
                                        <p:attrNameLst>
                                          <p:attrName>ppt_x</p:attrName>
                                          <p:attrName>ppt_y</p:attrName>
                                        </p:attrNameLst>
                                      </p:cBhvr>
                                      <p:rCtr x="-15637" y="0"/>
                                    </p:animMotion>
                                  </p:childTnLst>
                                </p:cTn>
                              </p:par>
                              <p:par>
                                <p:cTn id="19" presetID="10" presetClass="exit" presetSubtype="0" fill="hold" grpId="0" nodeType="withEffect">
                                  <p:stCondLst>
                                    <p:cond delay="700"/>
                                  </p:stCondLst>
                                  <p:childTnLst>
                                    <p:animEffect transition="out" filter="fade">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par>
                                <p:cTn id="22" presetID="35" presetClass="path" presetSubtype="0" decel="100000" fill="hold" grpId="1" nodeType="withEffect">
                                  <p:stCondLst>
                                    <p:cond delay="0"/>
                                  </p:stCondLst>
                                  <p:childTnLst>
                                    <p:animMotion origin="layout" path="M 0.00638 -0.00636 L -0.2927 -0.00636 " pathEditMode="relative" rAng="0" ptsTypes="AA">
                                      <p:cBhvr>
                                        <p:cTn id="23" dur="1250" spd="-100000" fill="hold"/>
                                        <p:tgtEl>
                                          <p:spTgt spid="27"/>
                                        </p:tgtEl>
                                        <p:attrNameLst>
                                          <p:attrName>ppt_x</p:attrName>
                                          <p:attrName>ppt_y</p:attrName>
                                        </p:attrNameLst>
                                      </p:cBhvr>
                                      <p:rCtr x="-14960" y="0"/>
                                    </p:animMotion>
                                  </p:childTnLst>
                                </p:cTn>
                              </p:par>
                              <p:par>
                                <p:cTn id="24" presetID="1" presetClass="entr" presetSubtype="0" fill="hold" nodeType="withEffect">
                                  <p:stCondLst>
                                    <p:cond delay="700"/>
                                  </p:stCondLst>
                                  <p:childTnLst>
                                    <p:set>
                                      <p:cBhvr>
                                        <p:cTn id="25" dur="1" fill="hold">
                                          <p:stCondLst>
                                            <p:cond delay="0"/>
                                          </p:stCondLst>
                                        </p:cTn>
                                        <p:tgtEl>
                                          <p:spTgt spid="2"/>
                                        </p:tgtEl>
                                        <p:attrNameLst>
                                          <p:attrName>style.visibility</p:attrName>
                                        </p:attrNameLst>
                                      </p:cBhvr>
                                      <p:to>
                                        <p:strVal val="visible"/>
                                      </p:to>
                                    </p:set>
                                  </p:childTnLst>
                                </p:cTn>
                              </p:par>
                              <p:par>
                                <p:cTn id="26" presetID="35" presetClass="path" presetSubtype="0" decel="100000" fill="hold" nodeType="withEffect">
                                  <p:stCondLst>
                                    <p:cond delay="0"/>
                                  </p:stCondLst>
                                  <p:childTnLst>
                                    <p:animMotion origin="layout" path="M 0.00638 -0.00636 L -0.2927 -0.00636 " pathEditMode="relative" rAng="0" ptsTypes="AA">
                                      <p:cBhvr>
                                        <p:cTn id="27" dur="1250" spd="-100000" fill="hold"/>
                                        <p:tgtEl>
                                          <p:spTgt spid="2"/>
                                        </p:tgtEl>
                                        <p:attrNameLst>
                                          <p:attrName>ppt_x</p:attrName>
                                          <p:attrName>ppt_y</p:attrName>
                                        </p:attrNameLst>
                                      </p:cBhvr>
                                      <p:rCtr x="-14960" y="0"/>
                                    </p:animMotion>
                                  </p:childTnLst>
                                </p:cTn>
                              </p:par>
                              <p:par>
                                <p:cTn id="28" presetID="2" presetClass="entr" presetSubtype="2" decel="100000" fill="hold" nodeType="withEffect">
                                  <p:stCondLst>
                                    <p:cond delay="125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1+#ppt_w/2"/>
                                          </p:val>
                                        </p:tav>
                                        <p:tav tm="100000">
                                          <p:val>
                                            <p:strVal val="#ppt_x"/>
                                          </p:val>
                                        </p:tav>
                                      </p:tavLst>
                                    </p:anim>
                                    <p:anim calcmode="lin" valueType="num">
                                      <p:cBhvr additive="base">
                                        <p:cTn id="31" dur="500" fill="hold"/>
                                        <p:tgtEl>
                                          <p:spTgt spid="24"/>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150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155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1+#ppt_w/2"/>
                                          </p:val>
                                        </p:tav>
                                        <p:tav tm="100000">
                                          <p:val>
                                            <p:strVal val="#ppt_x"/>
                                          </p:val>
                                        </p:tav>
                                      </p:tavLst>
                                    </p:anim>
                                    <p:anim calcmode="lin" valueType="num">
                                      <p:cBhvr additive="base">
                                        <p:cTn id="39" dur="500" fill="hold"/>
                                        <p:tgtEl>
                                          <p:spTgt spid="40"/>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160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1+#ppt_w/2"/>
                                          </p:val>
                                        </p:tav>
                                        <p:tav tm="100000">
                                          <p:val>
                                            <p:strVal val="#ppt_x"/>
                                          </p:val>
                                        </p:tav>
                                      </p:tavLst>
                                    </p:anim>
                                    <p:anim calcmode="lin" valueType="num">
                                      <p:cBhvr additive="base">
                                        <p:cTn id="43" dur="500" fill="hold"/>
                                        <p:tgtEl>
                                          <p:spTgt spid="43"/>
                                        </p:tgtEl>
                                        <p:attrNameLst>
                                          <p:attrName>ppt_y</p:attrName>
                                        </p:attrNameLst>
                                      </p:cBhvr>
                                      <p:tavLst>
                                        <p:tav tm="0">
                                          <p:val>
                                            <p:strVal val="#ppt_y"/>
                                          </p:val>
                                        </p:tav>
                                        <p:tav tm="100000">
                                          <p:val>
                                            <p:strVal val="#ppt_y"/>
                                          </p:val>
                                        </p:tav>
                                      </p:tavLst>
                                    </p:anim>
                                  </p:childTnLst>
                                </p:cTn>
                              </p:par>
                              <p:par>
                                <p:cTn id="44" presetID="10" presetClass="entr" presetSubtype="0" fill="hold" grpId="0" nodeType="withEffect">
                                  <p:stCondLst>
                                    <p:cond delay="175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63" presetClass="path" presetSubtype="0" accel="50000" decel="50000" fill="hold" grpId="1" nodeType="withEffect">
                                  <p:stCondLst>
                                    <p:cond delay="1000"/>
                                  </p:stCondLst>
                                  <p:childTnLst>
                                    <p:animMotion origin="layout" path="M -2.20322E-6 1.82478E-6 L 0.5157 1.82478E-6 " pathEditMode="relative" rAng="0" ptsTypes="AA">
                                      <p:cBhvr>
                                        <p:cTn id="48" dur="1250" spd="-100000" fill="hold"/>
                                        <p:tgtEl>
                                          <p:spTgt spid="34"/>
                                        </p:tgtEl>
                                        <p:attrNameLst>
                                          <p:attrName>ppt_x</p:attrName>
                                          <p:attrName>ppt_y</p:attrName>
                                        </p:attrNameLst>
                                      </p:cBhvr>
                                      <p:rCtr x="25785" y="0"/>
                                    </p:animMotion>
                                  </p:childTnLst>
                                </p:cTn>
                              </p:par>
                              <p:par>
                                <p:cTn id="49" presetID="10" presetClass="entr" presetSubtype="0" fill="hold" grpId="0" nodeType="withEffect">
                                  <p:stCondLst>
                                    <p:cond delay="18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50"/>
                                        <p:tgtEl>
                                          <p:spTgt spid="44"/>
                                        </p:tgtEl>
                                      </p:cBhvr>
                                    </p:animEffect>
                                  </p:childTnLst>
                                </p:cTn>
                              </p:par>
                              <p:par>
                                <p:cTn id="52" presetID="63" presetClass="path" presetSubtype="0" accel="50000" decel="50000" fill="hold" grpId="1" nodeType="withEffect">
                                  <p:stCondLst>
                                    <p:cond delay="1050"/>
                                  </p:stCondLst>
                                  <p:childTnLst>
                                    <p:animMotion origin="layout" path="M 4.25581E-6 3.8493E-6 L 0.5148 3.8493E-6 " pathEditMode="relative" rAng="0" ptsTypes="AA">
                                      <p:cBhvr>
                                        <p:cTn id="53" dur="1250" spd="-100000" fill="hold"/>
                                        <p:tgtEl>
                                          <p:spTgt spid="44"/>
                                        </p:tgtEl>
                                        <p:attrNameLst>
                                          <p:attrName>ppt_x</p:attrName>
                                          <p:attrName>ppt_y</p:attrName>
                                        </p:attrNameLst>
                                      </p:cBhvr>
                                      <p:rCtr x="25734" y="0"/>
                                    </p:animMotion>
                                  </p:childTnLst>
                                </p:cTn>
                              </p:par>
                              <p:par>
                                <p:cTn id="54" presetID="10" presetClass="entr" presetSubtype="0" fill="hold" grpId="0" nodeType="withEffect">
                                  <p:stCondLst>
                                    <p:cond delay="185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50"/>
                                        <p:tgtEl>
                                          <p:spTgt spid="45"/>
                                        </p:tgtEl>
                                      </p:cBhvr>
                                    </p:animEffect>
                                  </p:childTnLst>
                                </p:cTn>
                              </p:par>
                              <p:par>
                                <p:cTn id="57" presetID="63" presetClass="path" presetSubtype="0" accel="50000" decel="50000" fill="hold" grpId="1" nodeType="withEffect">
                                  <p:stCondLst>
                                    <p:cond delay="1100"/>
                                  </p:stCondLst>
                                  <p:childTnLst>
                                    <p:animMotion origin="layout" path="M 7.14833E-7 -4.12619E-6 L 0.51391 -4.12619E-6 " pathEditMode="relative" rAng="0" ptsTypes="AA">
                                      <p:cBhvr>
                                        <p:cTn id="58" dur="1250" spd="-100000" fill="hold"/>
                                        <p:tgtEl>
                                          <p:spTgt spid="45"/>
                                        </p:tgtEl>
                                        <p:attrNameLst>
                                          <p:attrName>ppt_x</p:attrName>
                                          <p:attrName>ppt_y</p:attrName>
                                        </p:attrNameLst>
                                      </p:cBhvr>
                                      <p:rCtr x="25696" y="0"/>
                                    </p:animMotion>
                                  </p:childTnLst>
                                </p:cTn>
                              </p:par>
                              <p:par>
                                <p:cTn id="59" presetID="10" presetClass="entr" presetSubtype="0" fill="hold" grpId="0" nodeType="withEffect">
                                  <p:stCondLst>
                                    <p:cond delay="190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50"/>
                                        <p:tgtEl>
                                          <p:spTgt spid="46"/>
                                        </p:tgtEl>
                                      </p:cBhvr>
                                    </p:animEffect>
                                  </p:childTnLst>
                                </p:cTn>
                              </p:par>
                              <p:par>
                                <p:cTn id="62" presetID="63" presetClass="path" presetSubtype="0" accel="50000" decel="50000" fill="hold" grpId="1" nodeType="withEffect">
                                  <p:stCondLst>
                                    <p:cond delay="1150"/>
                                  </p:stCondLst>
                                  <p:childTnLst>
                                    <p:animMotion origin="layout" path="M -2.82614E-6 -2.10168E-6 L 0.51417 -2.10168E-6 " pathEditMode="relative" rAng="0" ptsTypes="AA">
                                      <p:cBhvr>
                                        <p:cTn id="63" dur="1250" spd="-100000" fill="hold"/>
                                        <p:tgtEl>
                                          <p:spTgt spid="46"/>
                                        </p:tgtEl>
                                        <p:attrNameLst>
                                          <p:attrName>ppt_x</p:attrName>
                                          <p:attrName>ppt_y</p:attrName>
                                        </p:attrNameLst>
                                      </p:cBhvr>
                                      <p:rCtr x="25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3" grpId="0"/>
      <p:bldP spid="23" grpId="1"/>
      <p:bldP spid="34" grpId="0"/>
      <p:bldP spid="34" grpId="1"/>
      <p:bldP spid="44" grpId="0"/>
      <p:bldP spid="44" grpId="1"/>
      <p:bldP spid="45" grpId="0"/>
      <p:bldP spid="45" grpId="1"/>
      <p:bldP spid="46" grpId="0"/>
      <p:bldP spid="46" grpId="1"/>
      <p:bldP spid="27" grpId="0" animBg="1"/>
      <p:bldP spid="2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H="1">
            <a:off x="3328813" y="-1"/>
            <a:ext cx="9107661" cy="6994526"/>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5" name="Picture 13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22431" y="0"/>
            <a:ext cx="9114043" cy="6994525"/>
          </a:xfrm>
          <a:prstGeom prst="rect">
            <a:avLst/>
          </a:prstGeom>
        </p:spPr>
      </p:pic>
      <p:sp>
        <p:nvSpPr>
          <p:cNvPr id="14" name="Rectangle 13"/>
          <p:cNvSpPr/>
          <p:nvPr/>
        </p:nvSpPr>
        <p:spPr>
          <a:xfrm>
            <a:off x="988576" y="462850"/>
            <a:ext cx="2151263" cy="677108"/>
          </a:xfrm>
          <a:prstGeom prst="rect">
            <a:avLst/>
          </a:prstGeom>
        </p:spPr>
        <p:txBody>
          <a:bodyPr wrap="square" anchor="ctr">
            <a:spAutoFit/>
          </a:bodyPr>
          <a:lstStyle/>
          <a:p>
            <a:pPr algn="r" defTabSz="932472" fontAlgn="base">
              <a:lnSpc>
                <a:spcPct val="95000"/>
              </a:lnSpc>
              <a:spcBef>
                <a:spcPct val="0"/>
              </a:spcBef>
              <a:spcAft>
                <a:spcPts val="1200"/>
              </a:spcAft>
            </a:pPr>
            <a:r>
              <a:rPr lang="en-US" sz="4000" spc="-100" dirty="0" smtClean="0">
                <a:ln w="3175">
                  <a:noFill/>
                </a:ln>
                <a:gradFill>
                  <a:gsLst>
                    <a:gs pos="5000">
                      <a:srgbClr val="626262"/>
                    </a:gs>
                    <a:gs pos="100000">
                      <a:srgbClr val="626262"/>
                    </a:gs>
                  </a:gsLst>
                  <a:lin ang="5400000" scaled="1"/>
                </a:gradFill>
                <a:latin typeface="Segoe UI Light"/>
                <a:ea typeface="Segoe UI" pitchFamily="34" charset="0"/>
                <a:cs typeface="Segoe UI" pitchFamily="34" charset="0"/>
              </a:rPr>
              <a:t>Mission</a:t>
            </a:r>
            <a:endParaRPr lang="en-US" sz="40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endParaRPr>
          </a:p>
        </p:txBody>
      </p:sp>
      <p:sp>
        <p:nvSpPr>
          <p:cNvPr id="16" name="Rectangle 15"/>
          <p:cNvSpPr/>
          <p:nvPr/>
        </p:nvSpPr>
        <p:spPr>
          <a:xfrm>
            <a:off x="739195" y="1924642"/>
            <a:ext cx="2400644" cy="677108"/>
          </a:xfrm>
          <a:prstGeom prst="rect">
            <a:avLst/>
          </a:prstGeom>
        </p:spPr>
        <p:txBody>
          <a:bodyPr wrap="square" anchor="ctr">
            <a:spAutoFit/>
          </a:bodyPr>
          <a:lstStyle/>
          <a:p>
            <a:pPr algn="r" defTabSz="932472" fontAlgn="base">
              <a:lnSpc>
                <a:spcPct val="95000"/>
              </a:lnSpc>
              <a:spcBef>
                <a:spcPct val="0"/>
              </a:spcBef>
              <a:spcAft>
                <a:spcPts val="1200"/>
              </a:spcAft>
            </a:pPr>
            <a:r>
              <a:rPr lang="en-US" sz="4000" spc="-100" dirty="0" smtClean="0">
                <a:ln w="3175">
                  <a:noFill/>
                </a:ln>
                <a:gradFill>
                  <a:gsLst>
                    <a:gs pos="5000">
                      <a:srgbClr val="626262"/>
                    </a:gs>
                    <a:gs pos="100000">
                      <a:srgbClr val="626262"/>
                    </a:gs>
                  </a:gsLst>
                  <a:lin ang="5400000" scaled="1"/>
                </a:gradFill>
                <a:latin typeface="Segoe UI Light"/>
                <a:ea typeface="Segoe UI" pitchFamily="34" charset="0"/>
                <a:cs typeface="Segoe UI" pitchFamily="34" charset="0"/>
              </a:rPr>
              <a:t>Worldview</a:t>
            </a:r>
            <a:endParaRPr lang="en-US" sz="40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endParaRPr>
          </a:p>
        </p:txBody>
      </p:sp>
      <p:sp>
        <p:nvSpPr>
          <p:cNvPr id="18" name="Rectangle 17"/>
          <p:cNvSpPr/>
          <p:nvPr/>
        </p:nvSpPr>
        <p:spPr>
          <a:xfrm>
            <a:off x="739195" y="3386434"/>
            <a:ext cx="2400644" cy="677108"/>
          </a:xfrm>
          <a:prstGeom prst="rect">
            <a:avLst/>
          </a:prstGeom>
        </p:spPr>
        <p:txBody>
          <a:bodyPr wrap="square" anchor="ctr">
            <a:spAutoFit/>
          </a:bodyPr>
          <a:lstStyle/>
          <a:p>
            <a:pPr algn="r" defTabSz="932472" fontAlgn="base">
              <a:lnSpc>
                <a:spcPct val="95000"/>
              </a:lnSpc>
              <a:spcBef>
                <a:spcPct val="0"/>
              </a:spcBef>
              <a:spcAft>
                <a:spcPts val="1200"/>
              </a:spcAft>
            </a:pPr>
            <a:r>
              <a:rPr lang="en-US" sz="4000" spc="-100" dirty="0" smtClean="0">
                <a:ln w="3175">
                  <a:noFill/>
                </a:ln>
                <a:gradFill>
                  <a:gsLst>
                    <a:gs pos="5000">
                      <a:srgbClr val="626262"/>
                    </a:gs>
                    <a:gs pos="100000">
                      <a:srgbClr val="626262"/>
                    </a:gs>
                  </a:gsLst>
                  <a:lin ang="5400000" scaled="1"/>
                </a:gradFill>
                <a:latin typeface="Segoe UI Light"/>
                <a:ea typeface="Segoe UI" pitchFamily="34" charset="0"/>
                <a:cs typeface="Segoe UI" pitchFamily="34" charset="0"/>
              </a:rPr>
              <a:t>Strategy</a:t>
            </a:r>
            <a:endParaRPr lang="en-US" sz="40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endParaRPr>
          </a:p>
        </p:txBody>
      </p:sp>
      <p:sp>
        <p:nvSpPr>
          <p:cNvPr id="20" name="Rectangle 19"/>
          <p:cNvSpPr/>
          <p:nvPr/>
        </p:nvSpPr>
        <p:spPr>
          <a:xfrm>
            <a:off x="739195" y="4848225"/>
            <a:ext cx="2400644" cy="677108"/>
          </a:xfrm>
          <a:prstGeom prst="rect">
            <a:avLst/>
          </a:prstGeom>
        </p:spPr>
        <p:txBody>
          <a:bodyPr wrap="square" anchor="ctr">
            <a:spAutoFit/>
          </a:bodyPr>
          <a:lstStyle/>
          <a:p>
            <a:pPr algn="r" defTabSz="932472" fontAlgn="base">
              <a:lnSpc>
                <a:spcPct val="95000"/>
              </a:lnSpc>
              <a:spcBef>
                <a:spcPct val="0"/>
              </a:spcBef>
              <a:spcAft>
                <a:spcPts val="1200"/>
              </a:spcAft>
            </a:pPr>
            <a:r>
              <a:rPr lang="en-US" sz="4000" spc="-100" dirty="0" smtClean="0">
                <a:ln w="3175">
                  <a:noFill/>
                </a:ln>
                <a:gradFill>
                  <a:gsLst>
                    <a:gs pos="5000">
                      <a:srgbClr val="626262"/>
                    </a:gs>
                    <a:gs pos="100000">
                      <a:srgbClr val="626262"/>
                    </a:gs>
                  </a:gsLst>
                  <a:lin ang="5400000" scaled="1"/>
                </a:gradFill>
                <a:latin typeface="Segoe UI Light"/>
                <a:ea typeface="Segoe UI" pitchFamily="34" charset="0"/>
                <a:cs typeface="Segoe UI" pitchFamily="34" charset="0"/>
              </a:rPr>
              <a:t>Ambitions</a:t>
            </a:r>
            <a:endParaRPr lang="en-US" sz="40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endParaRPr>
          </a:p>
        </p:txBody>
      </p:sp>
      <p:sp>
        <p:nvSpPr>
          <p:cNvPr id="136" name="Rectangle 135"/>
          <p:cNvSpPr/>
          <p:nvPr/>
        </p:nvSpPr>
        <p:spPr bwMode="auto">
          <a:xfrm>
            <a:off x="3322430" y="-1"/>
            <a:ext cx="9114043" cy="6994526"/>
          </a:xfrm>
          <a:prstGeom prst="rect">
            <a:avLst/>
          </a:prstGeom>
          <a:solidFill>
            <a:srgbClr val="00000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3479386" y="557744"/>
            <a:ext cx="7768204" cy="677108"/>
          </a:xfrm>
          <a:prstGeom prst="rect">
            <a:avLst/>
          </a:prstGeom>
        </p:spPr>
        <p:txBody>
          <a:bodyPr wrap="square">
            <a:spAutoFit/>
          </a:bodyPr>
          <a:lstStyle/>
          <a:p>
            <a:pPr marL="28575" defTabSz="932472" fontAlgn="base">
              <a:lnSpc>
                <a:spcPct val="95000"/>
              </a:lnSpc>
              <a:spcBef>
                <a:spcPct val="0"/>
              </a:spcBef>
              <a:spcAft>
                <a:spcPct val="0"/>
              </a:spcAft>
            </a:pPr>
            <a:r>
              <a:rPr lang="en-US" sz="200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Empower every person and every </a:t>
            </a:r>
            <a:r>
              <a:rPr lang="en-US" sz="200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organization</a:t>
            </a:r>
            <a:br>
              <a:rPr lang="en-US" sz="200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on the </a:t>
            </a:r>
            <a:r>
              <a:rPr lang="en-US" sz="200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planet to </a:t>
            </a:r>
            <a:r>
              <a:rPr lang="en-US" sz="200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achieve more</a:t>
            </a:r>
          </a:p>
        </p:txBody>
      </p:sp>
      <p:sp>
        <p:nvSpPr>
          <p:cNvPr id="19" name="Rectangle 18"/>
          <p:cNvSpPr/>
          <p:nvPr/>
        </p:nvSpPr>
        <p:spPr>
          <a:xfrm>
            <a:off x="3479386" y="3495232"/>
            <a:ext cx="7768204" cy="677108"/>
          </a:xfrm>
          <a:prstGeom prst="rect">
            <a:avLst/>
          </a:prstGeom>
        </p:spPr>
        <p:txBody>
          <a:bodyPr wrap="square">
            <a:spAutoFit/>
          </a:bodyPr>
          <a:lstStyle/>
          <a:p>
            <a:pPr marL="28575" defTabSz="932472" fontAlgn="base">
              <a:lnSpc>
                <a:spcPct val="95000"/>
              </a:lnSpc>
              <a:spcBef>
                <a:spcPct val="0"/>
              </a:spcBef>
              <a:spcAft>
                <a:spcPct val="0"/>
              </a:spcAft>
            </a:pPr>
            <a:r>
              <a:rPr lang="en-US" sz="200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Build best-in-class </a:t>
            </a:r>
            <a:r>
              <a:rPr lang="en-US" sz="200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platforms and productivity</a:t>
            </a:r>
            <a:br>
              <a:rPr lang="en-US" sz="200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services for a </a:t>
            </a:r>
            <a:r>
              <a:rPr lang="en-US" sz="200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mobile-first, cloud-first world</a:t>
            </a:r>
          </a:p>
        </p:txBody>
      </p:sp>
      <p:sp>
        <p:nvSpPr>
          <p:cNvPr id="34" name="Rectangle 33"/>
          <p:cNvSpPr/>
          <p:nvPr/>
        </p:nvSpPr>
        <p:spPr bwMode="auto">
          <a:xfrm>
            <a:off x="4300273" y="1743815"/>
            <a:ext cx="2875716" cy="2923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575" defTabSz="932472" fontAlgn="base">
              <a:lnSpc>
                <a:spcPct val="95000"/>
              </a:lnSpc>
              <a:spcBef>
                <a:spcPct val="0"/>
              </a:spcBef>
              <a:spcAft>
                <a:spcPct val="0"/>
              </a:spcAft>
            </a:pPr>
            <a:r>
              <a:rPr lang="en-US" sz="200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Mobile-first</a:t>
            </a:r>
          </a:p>
        </p:txBody>
      </p:sp>
      <p:grpSp>
        <p:nvGrpSpPr>
          <p:cNvPr id="50" name="Group 49"/>
          <p:cNvGrpSpPr/>
          <p:nvPr/>
        </p:nvGrpSpPr>
        <p:grpSpPr>
          <a:xfrm>
            <a:off x="3604778" y="1616937"/>
            <a:ext cx="566928" cy="566928"/>
            <a:chOff x="5360669" y="2187279"/>
            <a:chExt cx="722376" cy="722376"/>
          </a:xfrm>
        </p:grpSpPr>
        <p:sp>
          <p:nvSpPr>
            <p:cNvPr id="35" name="Rectangle 34"/>
            <p:cNvSpPr/>
            <p:nvPr/>
          </p:nvSpPr>
          <p:spPr bwMode="auto">
            <a:xfrm>
              <a:off x="5360669" y="2187279"/>
              <a:ext cx="722376" cy="722376"/>
            </a:xfrm>
            <a:prstGeom prst="rect">
              <a:avLst/>
            </a:prstGeom>
            <a:solidFill>
              <a:schemeClr val="bg1">
                <a:lumMod val="20000"/>
                <a:lumOff val="80000"/>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895" y="2394260"/>
              <a:ext cx="596728" cy="256693"/>
            </a:xfrm>
            <a:prstGeom prst="rect">
              <a:avLst/>
            </a:prstGeom>
          </p:spPr>
        </p:pic>
      </p:grpSp>
      <p:sp>
        <p:nvSpPr>
          <p:cNvPr id="37" name="Rectangle 36"/>
          <p:cNvSpPr/>
          <p:nvPr/>
        </p:nvSpPr>
        <p:spPr bwMode="auto">
          <a:xfrm>
            <a:off x="4300273" y="2437982"/>
            <a:ext cx="2875716" cy="2923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575" defTabSz="932472" fontAlgn="base">
              <a:lnSpc>
                <a:spcPct val="95000"/>
              </a:lnSpc>
              <a:spcBef>
                <a:spcPct val="0"/>
              </a:spcBef>
              <a:spcAft>
                <a:spcPct val="0"/>
              </a:spcAft>
            </a:pPr>
            <a:r>
              <a:rPr lang="en-US" sz="200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Cloud-first</a:t>
            </a:r>
          </a:p>
        </p:txBody>
      </p:sp>
      <p:grpSp>
        <p:nvGrpSpPr>
          <p:cNvPr id="51" name="Group 50"/>
          <p:cNvGrpSpPr/>
          <p:nvPr/>
        </p:nvGrpSpPr>
        <p:grpSpPr>
          <a:xfrm>
            <a:off x="3604778" y="2311104"/>
            <a:ext cx="566928" cy="566928"/>
            <a:chOff x="7217126" y="2187279"/>
            <a:chExt cx="722376" cy="722376"/>
          </a:xfrm>
        </p:grpSpPr>
        <p:sp>
          <p:nvSpPr>
            <p:cNvPr id="38" name="Rectangle 37"/>
            <p:cNvSpPr/>
            <p:nvPr/>
          </p:nvSpPr>
          <p:spPr bwMode="auto">
            <a:xfrm>
              <a:off x="7217126" y="2187279"/>
              <a:ext cx="722376" cy="722376"/>
            </a:xfrm>
            <a:prstGeom prst="rect">
              <a:avLst/>
            </a:prstGeom>
            <a:solidFill>
              <a:schemeClr val="bg1">
                <a:lumMod val="20000"/>
                <a:lumOff val="80000"/>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279949" y="2374792"/>
              <a:ext cx="596728" cy="347349"/>
            </a:xfrm>
            <a:prstGeom prst="rect">
              <a:avLst/>
            </a:prstGeom>
          </p:spPr>
        </p:pic>
      </p:grpSp>
      <p:grpSp>
        <p:nvGrpSpPr>
          <p:cNvPr id="40" name="Group 39"/>
          <p:cNvGrpSpPr/>
          <p:nvPr/>
        </p:nvGrpSpPr>
        <p:grpSpPr>
          <a:xfrm>
            <a:off x="3604778" y="5917107"/>
            <a:ext cx="566928" cy="566928"/>
            <a:chOff x="7900668" y="1169892"/>
            <a:chExt cx="603591" cy="603591"/>
          </a:xfrm>
        </p:grpSpPr>
        <p:sp>
          <p:nvSpPr>
            <p:cNvPr id="41" name="Rectangle 40"/>
            <p:cNvSpPr/>
            <p:nvPr/>
          </p:nvSpPr>
          <p:spPr bwMode="auto">
            <a:xfrm>
              <a:off x="7900668" y="1169892"/>
              <a:ext cx="603591" cy="603591"/>
            </a:xfrm>
            <a:prstGeom prst="rect">
              <a:avLst/>
            </a:prstGeom>
            <a:solidFill>
              <a:schemeClr val="bg1">
                <a:lumMod val="20000"/>
                <a:lumOff val="80000"/>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p:spPr>
        </p:pic>
      </p:grpSp>
      <p:grpSp>
        <p:nvGrpSpPr>
          <p:cNvPr id="43" name="Group 42"/>
          <p:cNvGrpSpPr/>
          <p:nvPr/>
        </p:nvGrpSpPr>
        <p:grpSpPr>
          <a:xfrm>
            <a:off x="3604778" y="4525663"/>
            <a:ext cx="566928" cy="566928"/>
            <a:chOff x="7900668" y="3279208"/>
            <a:chExt cx="603591" cy="603591"/>
          </a:xfrm>
        </p:grpSpPr>
        <p:sp>
          <p:nvSpPr>
            <p:cNvPr id="44" name="Rectangle 43"/>
            <p:cNvSpPr/>
            <p:nvPr/>
          </p:nvSpPr>
          <p:spPr bwMode="auto">
            <a:xfrm>
              <a:off x="7900668" y="3279208"/>
              <a:ext cx="603591" cy="603591"/>
            </a:xfrm>
            <a:prstGeom prst="rect">
              <a:avLst/>
            </a:prstGeom>
            <a:solidFill>
              <a:schemeClr val="bg1">
                <a:lumMod val="20000"/>
                <a:lumOff val="80000"/>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p:spPr>
        </p:pic>
      </p:grpSp>
      <p:grpSp>
        <p:nvGrpSpPr>
          <p:cNvPr id="46" name="Group 45"/>
          <p:cNvGrpSpPr/>
          <p:nvPr/>
        </p:nvGrpSpPr>
        <p:grpSpPr>
          <a:xfrm>
            <a:off x="3604778" y="5214520"/>
            <a:ext cx="566928" cy="566928"/>
            <a:chOff x="7900668" y="5339352"/>
            <a:chExt cx="603591" cy="603591"/>
          </a:xfrm>
        </p:grpSpPr>
        <p:sp>
          <p:nvSpPr>
            <p:cNvPr id="47" name="Rectangle 46"/>
            <p:cNvSpPr/>
            <p:nvPr/>
          </p:nvSpPr>
          <p:spPr bwMode="auto">
            <a:xfrm>
              <a:off x="7900668" y="5339352"/>
              <a:ext cx="603591" cy="603591"/>
            </a:xfrm>
            <a:prstGeom prst="rect">
              <a:avLst/>
            </a:prstGeom>
            <a:solidFill>
              <a:schemeClr val="bg1">
                <a:lumMod val="20000"/>
                <a:lumOff val="80000"/>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p:spPr>
        </p:pic>
      </p:grpSp>
      <p:sp>
        <p:nvSpPr>
          <p:cNvPr id="49" name="Rectangle 48"/>
          <p:cNvSpPr/>
          <p:nvPr/>
        </p:nvSpPr>
        <p:spPr bwMode="auto">
          <a:xfrm>
            <a:off x="4300273" y="6057615"/>
            <a:ext cx="3589009" cy="2631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575" defTabSz="932472" fontAlgn="base">
              <a:lnSpc>
                <a:spcPct val="95000"/>
              </a:lnSpc>
              <a:spcBef>
                <a:spcPct val="0"/>
              </a:spcBef>
              <a:spcAft>
                <a:spcPct val="0"/>
              </a:spcAft>
            </a:pPr>
            <a:r>
              <a:rPr lang="en-US" dirty="0">
                <a:gradFill>
                  <a:gsLst>
                    <a:gs pos="0">
                      <a:srgbClr val="FFFFFF"/>
                    </a:gs>
                    <a:gs pos="100000">
                      <a:srgbClr val="FFFFFF"/>
                    </a:gs>
                  </a:gsLst>
                  <a:lin ang="5400000" scaled="1"/>
                </a:gradFill>
                <a:cs typeface="Segoe UI Semilight" panose="020B0402040204020203" pitchFamily="34" charset="0"/>
              </a:rPr>
              <a:t>Create more </a:t>
            </a:r>
            <a:r>
              <a:rPr lang="en-US" dirty="0" smtClean="0">
                <a:gradFill>
                  <a:gsLst>
                    <a:gs pos="0">
                      <a:srgbClr val="FFFFFF"/>
                    </a:gs>
                    <a:gs pos="100000">
                      <a:srgbClr val="FFFFFF"/>
                    </a:gs>
                  </a:gsLst>
                  <a:lin ang="5400000" scaled="1"/>
                </a:gradFill>
                <a:cs typeface="Segoe UI Semilight" panose="020B0402040204020203" pitchFamily="34" charset="0"/>
              </a:rPr>
              <a:t>personal </a:t>
            </a:r>
            <a:r>
              <a:rPr lang="en-US" dirty="0">
                <a:gradFill>
                  <a:gsLst>
                    <a:gs pos="0">
                      <a:srgbClr val="FFFFFF"/>
                    </a:gs>
                    <a:gs pos="100000">
                      <a:srgbClr val="FFFFFF"/>
                    </a:gs>
                  </a:gsLst>
                  <a:lin ang="5400000" scaled="1"/>
                </a:gradFill>
                <a:cs typeface="Segoe UI Semilight" panose="020B0402040204020203" pitchFamily="34" charset="0"/>
              </a:rPr>
              <a:t>computing</a:t>
            </a:r>
          </a:p>
        </p:txBody>
      </p:sp>
      <p:sp>
        <p:nvSpPr>
          <p:cNvPr id="55" name="Rectangle 54"/>
          <p:cNvSpPr/>
          <p:nvPr/>
        </p:nvSpPr>
        <p:spPr bwMode="auto">
          <a:xfrm>
            <a:off x="4300273" y="4663824"/>
            <a:ext cx="5161963" cy="2631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575" defTabSz="932472" fontAlgn="base">
              <a:lnSpc>
                <a:spcPct val="95000"/>
              </a:lnSpc>
              <a:spcBef>
                <a:spcPct val="0"/>
              </a:spcBef>
              <a:spcAft>
                <a:spcPct val="0"/>
              </a:spcAft>
            </a:pPr>
            <a:r>
              <a:rPr lang="en-US" dirty="0" smtClean="0">
                <a:gradFill>
                  <a:gsLst>
                    <a:gs pos="0">
                      <a:srgbClr val="FFFFFF"/>
                    </a:gs>
                    <a:gs pos="100000">
                      <a:srgbClr val="FFFFFF"/>
                    </a:gs>
                  </a:gsLst>
                  <a:lin ang="5400000" scaled="1"/>
                </a:gradFill>
                <a:cs typeface="Segoe UI Semilight" panose="020B0402040204020203" pitchFamily="34" charset="0"/>
              </a:rPr>
              <a:t>Reinvent productivity &amp; business processes</a:t>
            </a:r>
            <a:endParaRPr lang="en-US" dirty="0">
              <a:gradFill>
                <a:gsLst>
                  <a:gs pos="0">
                    <a:srgbClr val="FFFFFF"/>
                  </a:gs>
                  <a:gs pos="100000">
                    <a:srgbClr val="FFFFFF"/>
                  </a:gs>
                </a:gsLst>
                <a:lin ang="5400000" scaled="1"/>
              </a:gradFill>
              <a:cs typeface="Segoe UI Semilight" panose="020B0402040204020203" pitchFamily="34" charset="0"/>
            </a:endParaRPr>
          </a:p>
        </p:txBody>
      </p:sp>
      <p:sp>
        <p:nvSpPr>
          <p:cNvPr id="56" name="Rectangle 55"/>
          <p:cNvSpPr/>
          <p:nvPr/>
        </p:nvSpPr>
        <p:spPr bwMode="auto">
          <a:xfrm>
            <a:off x="4300273" y="5360720"/>
            <a:ext cx="4015133" cy="2631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8575" defTabSz="932472" fontAlgn="base">
              <a:lnSpc>
                <a:spcPct val="95000"/>
              </a:lnSpc>
              <a:spcBef>
                <a:spcPct val="0"/>
              </a:spcBef>
              <a:spcAft>
                <a:spcPct val="0"/>
              </a:spcAft>
            </a:pPr>
            <a:r>
              <a:rPr lang="en-US" dirty="0">
                <a:gradFill>
                  <a:gsLst>
                    <a:gs pos="0">
                      <a:srgbClr val="FFFFFF"/>
                    </a:gs>
                    <a:gs pos="100000">
                      <a:srgbClr val="FFFFFF"/>
                    </a:gs>
                  </a:gsLst>
                  <a:lin ang="5400000" scaled="1"/>
                </a:gradFill>
                <a:cs typeface="Segoe UI Semilight" panose="020B0402040204020203" pitchFamily="34" charset="0"/>
              </a:rPr>
              <a:t>Build the </a:t>
            </a:r>
            <a:r>
              <a:rPr lang="en-US" dirty="0" smtClean="0">
                <a:gradFill>
                  <a:gsLst>
                    <a:gs pos="0">
                      <a:srgbClr val="FFFFFF"/>
                    </a:gs>
                    <a:gs pos="100000">
                      <a:srgbClr val="FFFFFF"/>
                    </a:gs>
                  </a:gsLst>
                  <a:lin ang="5400000" scaled="1"/>
                </a:gradFill>
                <a:cs typeface="Segoe UI Semilight" panose="020B0402040204020203" pitchFamily="34" charset="0"/>
              </a:rPr>
              <a:t>intelligent cloud </a:t>
            </a:r>
            <a:r>
              <a:rPr lang="en-US" dirty="0">
                <a:gradFill>
                  <a:gsLst>
                    <a:gs pos="0">
                      <a:srgbClr val="FFFFFF"/>
                    </a:gs>
                    <a:gs pos="100000">
                      <a:srgbClr val="FFFFFF"/>
                    </a:gs>
                  </a:gsLst>
                  <a:lin ang="5400000" scaled="1"/>
                </a:gradFill>
                <a:cs typeface="Segoe UI Semilight" panose="020B0402040204020203" pitchFamily="34" charset="0"/>
              </a:rPr>
              <a:t>platform</a:t>
            </a:r>
          </a:p>
        </p:txBody>
      </p:sp>
    </p:spTree>
    <p:extLst>
      <p:ext uri="{BB962C8B-B14F-4D97-AF65-F5344CB8AC3E}">
        <p14:creationId xmlns:p14="http://schemas.microsoft.com/office/powerpoint/2010/main" val="28835848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2.xml><?xml version="1.0" encoding="utf-8"?>
<a:theme xmlns:a="http://schemas.openxmlformats.org/drawingml/2006/main" name="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53</Value>
      <Value>3</Value>
      <Value>287</Value>
    </TaxCatchAll>
    <e934cfab148c4f49b416277e4d54ef8e xmlns="494820d0-d712-46f3-aeb9-7c6a5d73c7b9">
      <Terms xmlns="http://schemas.microsoft.com/office/infopath/2007/PartnerControls"/>
    </e934cfab148c4f49b416277e4d54ef8e>
    <da9a2a6f971a4925b9ba25192b139031 xmlns="494820d0-d712-46f3-aeb9-7c6a5d73c7b9">
      <Terms xmlns="http://schemas.microsoft.com/office/infopath/2007/PartnerControls"/>
    </da9a2a6f971a4925b9ba25192b139031>
    <m1e8a5f0d0cf4471b20fe32a0d8fa2c8 xmlns="494820d0-d712-46f3-aeb9-7c6a5d73c7b9">
      <Terms xmlns="http://schemas.microsoft.com/office/infopath/2007/PartnerControls"/>
    </m1e8a5f0d0cf4471b20fe32a0d8fa2c8>
    <a77f1e2d804d4f0e8d69b92651cf0ff9 xmlns="494820d0-d712-46f3-aeb9-7c6a5d73c7b9">
      <Terms xmlns="http://schemas.microsoft.com/office/infopath/2007/PartnerControls">
        <TermInfo xmlns="http://schemas.microsoft.com/office/infopath/2007/PartnerControls">
          <TermName xmlns="http://schemas.microsoft.com/office/infopath/2007/PartnerControls">Corporate</TermName>
          <TermId xmlns="http://schemas.microsoft.com/office/infopath/2007/PartnerControls">0beeef6d-4e21-4b8f-8d5e-44fbbb51e9a9</TermId>
        </TermInfo>
      </Terms>
    </a77f1e2d804d4f0e8d69b92651cf0ff9>
    <e6d68864dfca4eb2a2129b27042398cc xmlns="494820d0-d712-46f3-aeb9-7c6a5d73c7b9">
      <Terms xmlns="http://schemas.microsoft.com/office/infopath/2007/PartnerControls"/>
    </e6d68864dfca4eb2a2129b27042398cc>
    <o635de00e31944dba50222dd9eb62ce8 xmlns="494820d0-d712-46f3-aeb9-7c6a5d73c7b9">
      <Terms xmlns="http://schemas.microsoft.com/office/infopath/2007/PartnerControls">
        <TermInfo xmlns="http://schemas.microsoft.com/office/infopath/2007/PartnerControls">
          <TermName xmlns="http://schemas.microsoft.com/office/infopath/2007/PartnerControls">Worldwide</TermName>
          <TermId xmlns="http://schemas.microsoft.com/office/infopath/2007/PartnerControls">6b3e9e9d-e463-4f2a-87d5-d2e3a97a6133</TermId>
        </TermInfo>
      </Terms>
    </o635de00e31944dba50222dd9eb62ce8>
    <nd37a48dfae94f78b3627cd214081692 xmlns="494820d0-d712-46f3-aeb9-7c6a5d73c7b9">
      <Terms xmlns="http://schemas.microsoft.com/office/infopath/2007/PartnerControls">
        <TermInfo xmlns="http://schemas.microsoft.com/office/infopath/2007/PartnerControls">
          <TermName xmlns="http://schemas.microsoft.com/office/infopath/2007/PartnerControls">One Microsoft Story</TermName>
          <TermId xmlns="http://schemas.microsoft.com/office/infopath/2007/PartnerControls">eee7120e-7abd-44cc-a0b5-3df2998df547</TermId>
        </TermInfo>
      </Terms>
    </nd37a48dfae94f78b3627cd214081692>
    <cf36367c80674048957a8d167f30afba xmlns="494820d0-d712-46f3-aeb9-7c6a5d73c7b9">
      <Terms xmlns="http://schemas.microsoft.com/office/infopath/2007/PartnerControls"/>
    </cf36367c80674048957a8d167f30afba>
    <SharedWithUsers xmlns="494820d0-d712-46f3-aeb9-7c6a5d73c7b9">
      <UserInfo>
        <DisplayName>Brett Murray</DisplayName>
        <AccountId>12178</AccountId>
        <AccountType/>
      </UserInfo>
      <UserInfo>
        <DisplayName>Yoshihisa Narui (LCA)</DisplayName>
        <AccountId>12390</AccountId>
        <AccountType/>
      </UserInfo>
      <UserInfo>
        <DisplayName>Andrea Castillo Barron (MXP Industrial S.A. DE C.V.)</DisplayName>
        <AccountId>13274</AccountId>
        <AccountType/>
      </UserInfo>
      <UserInfo>
        <DisplayName>Fabiola Uribe Perez</DisplayName>
        <AccountId>13275</AccountId>
        <AccountType/>
      </UserInfo>
      <UserInfo>
        <DisplayName>Andrea Garcia Vazquez (MXP Industrial S.A. DE C.V.)</DisplayName>
        <AccountId>13276</AccountId>
        <AccountType/>
      </UserInfo>
      <UserInfo>
        <DisplayName>Raanah Amjadi</DisplayName>
        <AccountId>3288</AccountId>
        <AccountType/>
      </UserInfo>
      <UserInfo>
        <DisplayName>Kate Whitman</DisplayName>
        <AccountId>2492</AccountId>
        <AccountType/>
      </UserInfo>
      <UserInfo>
        <DisplayName>Lea Sandell (Wunderman)</DisplayName>
        <AccountId>6084</AccountId>
        <AccountType/>
      </UserInfo>
      <UserInfo>
        <DisplayName>Jon Gandy (Young &amp; Rubicam)</DisplayName>
        <AccountId>14997</AccountId>
        <AccountType/>
      </UserInfo>
      <UserInfo>
        <DisplayName>San Sharma (Wunderman)</DisplayName>
        <AccountId>14998</AccountId>
        <AccountType/>
      </UserInfo>
      <UserInfo>
        <DisplayName>Rabea Mueller (Futurecom)</DisplayName>
        <AccountId>14999</AccountId>
        <AccountType/>
      </UserInfo>
      <UserInfo>
        <DisplayName>Adi Crystal</DisplayName>
        <AccountId>19037</AccountId>
        <AccountType/>
      </UserInfo>
      <UserInfo>
        <DisplayName>Cindy Gamboa (Insight Global)</DisplayName>
        <AccountId>19924</AccountId>
        <AccountType/>
      </UserInfo>
      <UserInfo>
        <DisplayName>Tren Griffin</DisplayName>
        <AccountId>22354</AccountId>
        <AccountType/>
      </UserInfo>
      <UserInfo>
        <DisplayName>Alvaro Guevara</DisplayName>
        <AccountId>22355</AccountId>
        <AccountType/>
      </UserInfo>
      <UserInfo>
        <DisplayName>Patrick Ward</DisplayName>
        <AccountId>22356</AccountId>
        <AccountType/>
      </UserInfo>
      <UserInfo>
        <DisplayName>Todd Hummel</DisplayName>
        <AccountId>22357</AccountId>
        <AccountType/>
      </UserInfo>
      <UserInfo>
        <DisplayName>Scott Rassatt</DisplayName>
        <AccountId>22358</AccountId>
        <AccountType/>
      </UserInfo>
      <UserInfo>
        <DisplayName>Karen Bergin (LCA)</DisplayName>
        <AccountId>85</AccountId>
        <AccountType/>
      </UserInfo>
      <UserInfo>
        <DisplayName>Nicola Sauvant</DisplayName>
        <AccountId>20242</AccountId>
        <AccountType/>
      </UserInfo>
      <UserInfo>
        <DisplayName>Johannes Murr</DisplayName>
        <AccountId>22923</AccountId>
        <AccountType/>
      </UserInfo>
      <UserInfo>
        <DisplayName>Steffen Schlecht</DisplayName>
        <AccountId>22924</AccountId>
        <AccountType/>
      </UserInfo>
      <UserInfo>
        <DisplayName>Alexandra Royere</DisplayName>
        <AccountId>20769</AccountId>
        <AccountType/>
      </UserInfo>
      <UserInfo>
        <DisplayName>François Meunier</DisplayName>
        <AccountId>23078</AccountId>
        <AccountType/>
      </UserInfo>
      <UserInfo>
        <DisplayName>Lori Glass</DisplayName>
        <AccountId>11938</AccountId>
        <AccountType/>
      </UserInfo>
      <UserInfo>
        <DisplayName>Renske Wolters</DisplayName>
        <AccountId>23876</AccountId>
        <AccountType/>
      </UserInfo>
      <UserInfo>
        <DisplayName>Stephanie Nakano</DisplayName>
        <AccountId>397</AccountId>
        <AccountType/>
      </UserInfo>
    </SharedWithUsers>
    <_dlc_DocId xmlns="230e9df3-be65-4c73-a93b-d1236ebd677e">HS7MDQUC4RAD-3-14521</_dlc_DocId>
    <_dlc_DocIdUrl xmlns="230e9df3-be65-4c73-a93b-d1236ebd677e">
      <Url>https://microsoft.sharepoint.com/teams/wwcomms/_layouts/15/DocIdRedir.aspx?ID=HS7MDQUC4RAD-3-14521</Url>
      <Description>HS7MDQUC4RAD-3-14521</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WW Comms Asset" ma:contentTypeID="0x010100A883C4AFD0AB0D4FB5A51F291F165D8100CBB71FC832F1E6469264463700CD2760" ma:contentTypeVersion="7" ma:contentTypeDescription="" ma:contentTypeScope="" ma:versionID="17443a4f307d817cedca8db3a6011d51">
  <xsd:schema xmlns:xsd="http://www.w3.org/2001/XMLSchema" xmlns:xs="http://www.w3.org/2001/XMLSchema" xmlns:p="http://schemas.microsoft.com/office/2006/metadata/properties" xmlns:ns2="494820d0-d712-46f3-aeb9-7c6a5d73c7b9" xmlns:ns3="230e9df3-be65-4c73-a93b-d1236ebd677e" targetNamespace="http://schemas.microsoft.com/office/2006/metadata/properties" ma:root="true" ma:fieldsID="694a4a7422e39c884b695d7b6e75dd2c" ns2:_="" ns3:_="">
    <xsd:import namespace="494820d0-d712-46f3-aeb9-7c6a5d73c7b9"/>
    <xsd:import namespace="230e9df3-be65-4c73-a93b-d1236ebd677e"/>
    <xsd:element name="properties">
      <xsd:complexType>
        <xsd:sequence>
          <xsd:element name="documentManagement">
            <xsd:complexType>
              <xsd:all>
                <xsd:element ref="ns3:_dlc_DocIdPersistId" minOccurs="0"/>
                <xsd:element ref="ns2:nd37a48dfae94f78b3627cd214081692" minOccurs="0"/>
                <xsd:element ref="ns3:TaxCatchAll" minOccurs="0"/>
                <xsd:element ref="ns3:TaxCatchAllLabel" minOccurs="0"/>
                <xsd:element ref="ns2:e934cfab148c4f49b416277e4d54ef8e" minOccurs="0"/>
                <xsd:element ref="ns2:cf36367c80674048957a8d167f30afba" minOccurs="0"/>
                <xsd:element ref="ns2:o635de00e31944dba50222dd9eb62ce8" minOccurs="0"/>
                <xsd:element ref="ns2:a77f1e2d804d4f0e8d69b92651cf0ff9" minOccurs="0"/>
                <xsd:element ref="ns2:m1e8a5f0d0cf4471b20fe32a0d8fa2c8" minOccurs="0"/>
                <xsd:element ref="ns3:_dlc_DocIdUrl" minOccurs="0"/>
                <xsd:element ref="ns2:da9a2a6f971a4925b9ba25192b139031" minOccurs="0"/>
                <xsd:element ref="ns2:e6d68864dfca4eb2a2129b27042398cc" minOccurs="0"/>
                <xsd:element ref="ns3:_dlc_DocId"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4820d0-d712-46f3-aeb9-7c6a5d73c7b9" elementFormDefault="qualified">
    <xsd:import namespace="http://schemas.microsoft.com/office/2006/documentManagement/types"/>
    <xsd:import namespace="http://schemas.microsoft.com/office/infopath/2007/PartnerControls"/>
    <xsd:element name="nd37a48dfae94f78b3627cd214081692" ma:index="11" nillable="true" ma:taxonomy="true" ma:internalName="nd37a48dfae94f78b3627cd214081692" ma:taxonomyFieldName="WW_x0020_Comms_x0020_Activity" ma:displayName="Activity" ma:default="" ma:fieldId="{7d37a48d-fae9-4f78-b362-7cd214081692}" ma:taxonomyMulti="true" ma:sspId="e385fb40-52d4-4fae-9c5b-3e8ff8a5878e" ma:termSetId="f596475c-eaab-4f71-8ab0-1f7a6eb9727b" ma:anchorId="00000000-0000-0000-0000-000000000000" ma:open="false" ma:isKeyword="false">
      <xsd:complexType>
        <xsd:sequence>
          <xsd:element ref="pc:Terms" minOccurs="0" maxOccurs="1"/>
        </xsd:sequence>
      </xsd:complexType>
    </xsd:element>
    <xsd:element name="e934cfab148c4f49b416277e4d54ef8e" ma:index="15" nillable="true" ma:taxonomy="true" ma:internalName="e934cfab148c4f49b416277e4d54ef8e" ma:taxonomyFieldName="WW_x0020_Comms_x0020_Activity_x0020_Name" ma:displayName="Activity Name" ma:default="" ma:fieldId="{e934cfab-148c-4f49-b416-277e4d54ef8e}" ma:taxonomyMulti="true" ma:sspId="e385fb40-52d4-4fae-9c5b-3e8ff8a5878e" ma:termSetId="cd0a9aff-5e10-4cea-b236-bb96aae9f15e" ma:anchorId="00000000-0000-0000-0000-000000000000" ma:open="false" ma:isKeyword="false">
      <xsd:complexType>
        <xsd:sequence>
          <xsd:element ref="pc:Terms" minOccurs="0" maxOccurs="1"/>
        </xsd:sequence>
      </xsd:complexType>
    </xsd:element>
    <xsd:element name="cf36367c80674048957a8d167f30afba" ma:index="17" nillable="true" ma:taxonomy="true" ma:internalName="cf36367c80674048957a8d167f30afba" ma:taxonomyFieldName="WW_x0020_Comms_x0020_Asset_x0020_Type" ma:displayName="Asset Type" ma:default="" ma:fieldId="{cf36367c-8067-4048-957a-8d167f30afba}" ma:taxonomyMulti="true" ma:sspId="e385fb40-52d4-4fae-9c5b-3e8ff8a5878e" ma:termSetId="a4c3e6c9-8a3c-4289-8ca3-f315bed27b03" ma:anchorId="00000000-0000-0000-0000-000000000000" ma:open="false" ma:isKeyword="false">
      <xsd:complexType>
        <xsd:sequence>
          <xsd:element ref="pc:Terms" minOccurs="0" maxOccurs="1"/>
        </xsd:sequence>
      </xsd:complexType>
    </xsd:element>
    <xsd:element name="o635de00e31944dba50222dd9eb62ce8" ma:index="19" nillable="true" ma:taxonomy="true" ma:internalName="o635de00e31944dba50222dd9eb62ce8" ma:taxonomyFieldName="WW_x0020_Comms_x0020_Region" ma:displayName="Region" ma:default="" ma:fieldId="{8635de00-e319-44db-a502-22dd9eb62ce8}" ma:taxonomyMulti="true" ma:sspId="e385fb40-52d4-4fae-9c5b-3e8ff8a5878e" ma:termSetId="e9f653e6-a39a-4e6b-9a7d-046af8b3e02f" ma:anchorId="00000000-0000-0000-0000-000000000000" ma:open="false" ma:isKeyword="false">
      <xsd:complexType>
        <xsd:sequence>
          <xsd:element ref="pc:Terms" minOccurs="0" maxOccurs="1"/>
        </xsd:sequence>
      </xsd:complexType>
    </xsd:element>
    <xsd:element name="a77f1e2d804d4f0e8d69b92651cf0ff9" ma:index="21" nillable="true" ma:taxonomy="true" ma:internalName="a77f1e2d804d4f0e8d69b92651cf0ff9" ma:taxonomyFieldName="WW_x0020_Comms_x0020_Segment" ma:displayName="Segment" ma:default="" ma:fieldId="{a77f1e2d-804d-4f0e-8d69-b92651cf0ff9}" ma:taxonomyMulti="true" ma:sspId="e385fb40-52d4-4fae-9c5b-3e8ff8a5878e" ma:termSetId="57dc6262-663a-49cf-be90-12215941e577" ma:anchorId="00000000-0000-0000-0000-000000000000" ma:open="false" ma:isKeyword="false">
      <xsd:complexType>
        <xsd:sequence>
          <xsd:element ref="pc:Terms" minOccurs="0" maxOccurs="1"/>
        </xsd:sequence>
      </xsd:complexType>
    </xsd:element>
    <xsd:element name="m1e8a5f0d0cf4471b20fe32a0d8fa2c8" ma:index="23" nillable="true" ma:taxonomy="true" ma:internalName="m1e8a5f0d0cf4471b20fe32a0d8fa2c8" ma:taxonomyFieldName="WW_x0020_Comms_x0020_Topic" ma:displayName="Topic" ma:default="" ma:fieldId="{61e8a5f0-d0cf-4471-b20f-e32a0d8fa2c8}" ma:taxonomyMulti="true" ma:sspId="e385fb40-52d4-4fae-9c5b-3e8ff8a5878e" ma:termSetId="c01e4285-2b52-4e0e-a2e0-15b659417bbe" ma:anchorId="00000000-0000-0000-0000-000000000000" ma:open="false" ma:isKeyword="false">
      <xsd:complexType>
        <xsd:sequence>
          <xsd:element ref="pc:Terms" minOccurs="0" maxOccurs="1"/>
        </xsd:sequence>
      </xsd:complexType>
    </xsd:element>
    <xsd:element name="da9a2a6f971a4925b9ba25192b139031" ma:index="25" nillable="true" ma:taxonomy="true" ma:internalName="da9a2a6f971a4925b9ba25192b139031" ma:taxonomyFieldName="WWComms_x0020_Business_x0020_Unit" ma:displayName="Business Unit" ma:default="" ma:fieldId="{da9a2a6f-971a-4925-b9ba-25192b139031}" ma:taxonomyMulti="true" ma:sspId="e385fb40-52d4-4fae-9c5b-3e8ff8a5878e" ma:termSetId="070a87c3-59bc-4930-986f-f00ec6a0653a" ma:anchorId="00000000-0000-0000-0000-000000000000" ma:open="false" ma:isKeyword="false">
      <xsd:complexType>
        <xsd:sequence>
          <xsd:element ref="pc:Terms" minOccurs="0" maxOccurs="1"/>
        </xsd:sequence>
      </xsd:complexType>
    </xsd:element>
    <xsd:element name="e6d68864dfca4eb2a2129b27042398cc" ma:index="27" nillable="true" ma:taxonomy="true" ma:internalName="e6d68864dfca4eb2a2129b27042398cc" ma:taxonomyFieldName="WWComms_x0020_Microsoft_x0020_Products" ma:displayName="Microsoft Product" ma:default="" ma:fieldId="{e6d68864-dfca-4eb2-a212-9b27042398c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SharedWithUsers" ma:index="2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0" nillable="true" ma:displayName="Sharing Hint Hash" ma:internalName="SharingHintHash" ma:readOnly="true">
      <xsd:simpleType>
        <xsd:restriction base="dms:Text"/>
      </xsd:simpleType>
    </xsd:element>
    <xsd:element name="SharedWithDetails" ma:index="3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PersistId" ma:index="10" nillable="true" ma:displayName="Persist ID" ma:description="Keep ID on add." ma:hidden="true" ma:internalName="_dlc_DocIdPersistId" ma:readOnly="true">
      <xsd:simpleType>
        <xsd:restriction base="dms:Boolean"/>
      </xsd:simpleType>
    </xsd:element>
    <xsd:element name="TaxCatchAll" ma:index="12" nillable="true" ma:displayName="Taxonomy Catch All Column" ma:hidden="true" ma:list="{9f8b025f-8236-4ea7-8bcc-4784347fcb1d}" ma:internalName="TaxCatchAll" ma:showField="CatchAllData" ma:web="494820d0-d712-46f3-aeb9-7c6a5d73c7b9">
      <xsd:complexType>
        <xsd:complexContent>
          <xsd:extension base="dms:MultiChoiceLookup">
            <xsd:sequence>
              <xsd:element name="Value" type="dms:Lookup" maxOccurs="unbounded" minOccurs="0" nillable="true"/>
            </xsd:sequence>
          </xsd:extension>
        </xsd:complexContent>
      </xsd:complexType>
    </xsd:element>
    <xsd:element name="TaxCatchAllLabel" ma:index="13" nillable="true" ma:displayName="Taxonomy Catch All Column1" ma:hidden="true" ma:list="{9f8b025f-8236-4ea7-8bcc-4784347fcb1d}" ma:internalName="TaxCatchAllLabel" ma:readOnly="true" ma:showField="CatchAllDataLabel" ma:web="494820d0-d712-46f3-aeb9-7c6a5d73c7b9">
      <xsd:complexType>
        <xsd:complexContent>
          <xsd:extension base="dms:MultiChoiceLookup">
            <xsd:sequence>
              <xsd:element name="Value" type="dms:Lookup" maxOccurs="unbounded" minOccurs="0" nillable="true"/>
            </xsd:sequence>
          </xsd:extension>
        </xsd:complexContent>
      </xsd:complex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8"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494820d0-d712-46f3-aeb9-7c6a5d73c7b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82FF6075-B85B-4CA3-962F-8BDBA9C6849A}">
  <ds:schemaRefs>
    <ds:schemaRef ds:uri="http://schemas.microsoft.com/sharepoint/event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089A5787-61A1-4C1B-A708-31650E5CD7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4820d0-d712-46f3-aeb9-7c6a5d73c7b9"/>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PRISMFY16 General Session Template_v2</Template>
  <TotalTime>8188</TotalTime>
  <Words>1333</Words>
  <Application>Microsoft Office PowerPoint</Application>
  <PresentationFormat>Custom</PresentationFormat>
  <Paragraphs>151</Paragraphs>
  <Slides>9</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Arial</vt:lpstr>
      <vt:lpstr>Calibri</vt:lpstr>
      <vt:lpstr>Consolas</vt:lpstr>
      <vt:lpstr>Segoe UI</vt:lpstr>
      <vt:lpstr>Segoe UI Light</vt:lpstr>
      <vt:lpstr>Segoe UI Semibold</vt:lpstr>
      <vt:lpstr>Segoe UI Semilight</vt:lpstr>
      <vt:lpstr>Wingdings</vt:lpstr>
      <vt:lpstr>WHITE TEMPLATE</vt:lpstr>
      <vt:lpstr>WPC 2015 Dark Gray Template</vt:lpstr>
      <vt:lpstr>3_WPC 2015 Dark Gray Template</vt:lpstr>
      <vt:lpstr>Microsoft: Our Mission, Strategy &amp; Culture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Story June 2015 v28</dc:title>
  <dc:subject>&lt;Speech title here&gt;</dc:subject>
  <dc:creator>Sam Moore</dc:creator>
  <cp:keywords/>
  <dc:description>Template: _x000d_
Formatting: _x000d_
Audience Type:</dc:description>
  <cp:lastModifiedBy>Ko Penny</cp:lastModifiedBy>
  <cp:revision>295</cp:revision>
  <cp:lastPrinted>2015-04-14T15:06:12Z</cp:lastPrinted>
  <dcterms:created xsi:type="dcterms:W3CDTF">2015-03-30T20:55:11Z</dcterms:created>
  <dcterms:modified xsi:type="dcterms:W3CDTF">2015-10-31T12:39:59Z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0x010100A883C4AFD0AB0D4FB5A51F291F165D8100CBB71FC832F1E6469264463700CD2760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
  </property>
  <property fmtid="{D5CDD505-2E9C-101B-9397-08002B2CF9AE}" pid="14" name="RatedBy">
    <vt:lpwstr>44;#i:0#.f|membership|aliciat@microsoft.com</vt:lpwstr>
  </property>
  <property fmtid="{D5CDD505-2E9C-101B-9397-08002B2CF9AE}" pid="15" name="Ratings">
    <vt:lpwstr>5,</vt:lpwstr>
  </property>
  <property fmtid="{D5CDD505-2E9C-101B-9397-08002B2CF9AE}" pid="16" name="WW Comms Activity Name">
    <vt:lpwstr/>
  </property>
  <property fmtid="{D5CDD505-2E9C-101B-9397-08002B2CF9AE}" pid="17" name="WW Comms Asset Type">
    <vt:lpwstr/>
  </property>
  <property fmtid="{D5CDD505-2E9C-101B-9397-08002B2CF9AE}" pid="18" name="WW Comms Segment">
    <vt:lpwstr>287;#Corporate|0beeef6d-4e21-4b8f-8d5e-44fbbb51e9a9</vt:lpwstr>
  </property>
  <property fmtid="{D5CDD505-2E9C-101B-9397-08002B2CF9AE}" pid="19" name="WW Comms Activity">
    <vt:lpwstr>53;#One Microsoft Story|eee7120e-7abd-44cc-a0b5-3df2998df547</vt:lpwstr>
  </property>
  <property fmtid="{D5CDD505-2E9C-101B-9397-08002B2CF9AE}" pid="20" name="jd3834176c424f3ab326511d8f330ea7">
    <vt:lpwstr/>
  </property>
  <property fmtid="{D5CDD505-2E9C-101B-9397-08002B2CF9AE}" pid="21" name="_dlc_DocIdItemGuid">
    <vt:lpwstr>247b9b87-d9f3-4915-87fc-d16007373428</vt:lpwstr>
  </property>
  <property fmtid="{D5CDD505-2E9C-101B-9397-08002B2CF9AE}" pid="22" name="WW Comms Best Practices Category">
    <vt:lpwstr/>
  </property>
  <property fmtid="{D5CDD505-2E9C-101B-9397-08002B2CF9AE}" pid="23" name="WW Comms Topic">
    <vt:lpwstr/>
  </property>
  <property fmtid="{D5CDD505-2E9C-101B-9397-08002B2CF9AE}" pid="24" name="WW Comms Region">
    <vt:lpwstr>3;#Worldwide|6b3e9e9d-e463-4f2a-87d5-d2e3a97a6133</vt:lpwstr>
  </property>
  <property fmtid="{D5CDD505-2E9C-101B-9397-08002B2CF9AE}" pid="25" name="WWComms Business Unit">
    <vt:lpwstr/>
  </property>
  <property fmtid="{D5CDD505-2E9C-101B-9397-08002B2CF9AE}" pid="26" name="WWComms Microsoft Products">
    <vt:lpwstr/>
  </property>
</Properties>
</file>